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6858000" cx="9144000"/>
  <p:notesSz cx="9144000" cy="6858000"/>
  <p:embeddedFontLst>
    <p:embeddedFont>
      <p:font typeface="Roboto Thin"/>
      <p:regular r:id="rId36"/>
      <p:bold r:id="rId37"/>
      <p:italic r:id="rId38"/>
      <p:boldItalic r:id="rId39"/>
    </p:embeddedFont>
    <p:embeddedFont>
      <p:font typeface="Roboto"/>
      <p:regular r:id="rId40"/>
      <p:bold r:id="rId41"/>
      <p:italic r:id="rId42"/>
      <p:boldItalic r:id="rId43"/>
    </p:embeddedFont>
    <p:embeddedFont>
      <p:font typeface="Roboto Medium"/>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C055EE-C1B6-4271-B54F-553218813F32}">
  <a:tblStyle styleId="{61C055EE-C1B6-4271-B54F-553218813F3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4.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6.xml"/><Relationship Id="rId44" Type="http://schemas.openxmlformats.org/officeDocument/2006/relationships/font" Target="fonts/RobotoMedium-regular.fntdata"/><Relationship Id="rId21" Type="http://schemas.openxmlformats.org/officeDocument/2006/relationships/slide" Target="slides/slide15.xml"/><Relationship Id="rId43" Type="http://schemas.openxmlformats.org/officeDocument/2006/relationships/font" Target="fonts/Roboto-boldItalic.fntdata"/><Relationship Id="rId24" Type="http://schemas.openxmlformats.org/officeDocument/2006/relationships/slide" Target="slides/slide18.xml"/><Relationship Id="rId46" Type="http://schemas.openxmlformats.org/officeDocument/2006/relationships/font" Target="fonts/RobotoMedium-italic.fntdata"/><Relationship Id="rId23" Type="http://schemas.openxmlformats.org/officeDocument/2006/relationships/slide" Target="slides/slide17.xml"/><Relationship Id="rId45" Type="http://schemas.openxmlformats.org/officeDocument/2006/relationships/font" Target="fonts/RobotoMedium-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RobotoMedium-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Thin-bold.fntdata"/><Relationship Id="rId14" Type="http://schemas.openxmlformats.org/officeDocument/2006/relationships/slide" Target="slides/slide8.xml"/><Relationship Id="rId36" Type="http://schemas.openxmlformats.org/officeDocument/2006/relationships/font" Target="fonts/RobotoThin-regular.fntdata"/><Relationship Id="rId17" Type="http://schemas.openxmlformats.org/officeDocument/2006/relationships/slide" Target="slides/slide11.xml"/><Relationship Id="rId39" Type="http://schemas.openxmlformats.org/officeDocument/2006/relationships/font" Target="fonts/RobotoThin-boldItalic.fntdata"/><Relationship Id="rId16" Type="http://schemas.openxmlformats.org/officeDocument/2006/relationships/slide" Target="slides/slide10.xml"/><Relationship Id="rId38" Type="http://schemas.openxmlformats.org/officeDocument/2006/relationships/font" Target="fonts/RobotoThin-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44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44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 name="Google Shape;46;p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451001e80_0_102: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d451001e80_0_102: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d451001e80_0_102: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d451001e80_0_1188: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d451001e80_0_1188: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d451001e80_0_1188: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d451001e80_0_1197: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d451001e80_0_1197: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d451001e80_0_1197: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451001e80_0_1209: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d451001e80_0_1209: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d451001e80_0_1209: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d451001e80_0_1223: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d451001e80_0_1223: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d451001e80_0_1223: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451001e80_0_1235: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d451001e80_0_1235: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d451001e80_0_1235: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d451001e80_0_1243: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d451001e80_0_1243: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d451001e80_0_1243: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43935839d_0_0: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d43935839d_0_0: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gd43935839d_0_0: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d451001e80_0_8: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d451001e80_0_8: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d451001e80_0_8: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d451001e80_0_35: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d451001e80_0_35: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d451001e80_0_35: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c310dd63e9_0_5: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58" name="Google Shape;58;gc310dd63e9_0_5: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 name="Google Shape;59;gc310dd63e9_0_5: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451001e80_0_51: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d451001e80_0_51: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d451001e80_0_51: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d451001e80_0_74: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d451001e80_0_74: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d451001e80_0_74: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451001e80_0_88: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d451001e80_0_88: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d451001e80_0_88: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d43935839d_0_7: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d43935839d_0_7: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gd43935839d_0_7: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451001e80_0_1256: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d451001e80_0_1256: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d451001e80_0_1256: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d45dd4cd80_0_0: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d45dd4cd80_0_0: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d45dd4cd80_0_0: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d0641514aa_0_7: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d0641514aa_0_7: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gd0641514aa_0_7: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c310dd63e9_0_47: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c310dd63e9_0_47: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c310dd63e9_0_47: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c310dd63e9_0_54: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c310dd63e9_0_54: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c310dd63e9_0_54: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7: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p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310dd63e9_0_12: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68" name="Google Shape;68;gc310dd63e9_0_12: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 name="Google Shape;69;gc310dd63e9_0_12: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3: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 name="Google Shape;78;p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c310dd63e9_0_19: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87" name="Google Shape;87;gc310dd63e9_0_19: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gc310dd63e9_0_19: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310dd63e9_0_33: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97" name="Google Shape;97;gc310dd63e9_0_33: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gc310dd63e9_0_33: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c310dd63e9_0_40: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c310dd63e9_0_40: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gc310dd63e9_0_40: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310dd63e9_0_93: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310dd63e9_0_93: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c310dd63e9_0_93: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d451001e80_0_140: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d451001e80_0_140: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d451001e80_0_140: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2"/>
          <p:cNvSpPr/>
          <p:nvPr/>
        </p:nvSpPr>
        <p:spPr>
          <a:xfrm>
            <a:off x="2286000" y="539495"/>
            <a:ext cx="4392166" cy="86258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 name="Google Shape;17;p2"/>
          <p:cNvSpPr txBox="1"/>
          <p:nvPr>
            <p:ph idx="11" type="ftr"/>
          </p:nvPr>
        </p:nvSpPr>
        <p:spPr>
          <a:xfrm>
            <a:off x="4128642" y="6475983"/>
            <a:ext cx="720089" cy="17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b="0" i="0" sz="1200">
                <a:solidFill>
                  <a:srgbClr val="878787"/>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0" type="dt"/>
          </p:nvPr>
        </p:nvSpPr>
        <p:spPr>
          <a:xfrm>
            <a:off x="535635" y="6475983"/>
            <a:ext cx="735965" cy="17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b="0" i="0" sz="1200">
                <a:solidFill>
                  <a:srgbClr val="878787"/>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2" type="sldNum"/>
          </p:nvPr>
        </p:nvSpPr>
        <p:spPr>
          <a:xfrm>
            <a:off x="8496554" y="6475983"/>
            <a:ext cx="128270" cy="177800"/>
          </a:xfrm>
          <a:prstGeom prst="rect">
            <a:avLst/>
          </a:prstGeom>
          <a:noFill/>
          <a:ln>
            <a:noFill/>
          </a:ln>
        </p:spPr>
        <p:txBody>
          <a:bodyPr anchorCtr="0" anchor="t" bIns="0" lIns="0" spcFirstLastPara="1" rIns="0" wrap="square" tIns="0">
            <a:noAutofit/>
          </a:bodyPr>
          <a:lstStyle>
            <a:lvl1pPr indent="0" lvl="0"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1pPr>
            <a:lvl2pPr indent="0" lvl="1"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2pPr>
            <a:lvl3pPr indent="0" lvl="2"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3pPr>
            <a:lvl4pPr indent="0" lvl="3"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4pPr>
            <a:lvl5pPr indent="0" lvl="4"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5pPr>
            <a:lvl6pPr indent="0" lvl="5"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6pPr>
            <a:lvl7pPr indent="0" lvl="6"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7pPr>
            <a:lvl8pPr indent="0" lvl="7"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8pPr>
            <a:lvl9pPr indent="0" lvl="8"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9pPr>
          </a:lstStyle>
          <a:p>
            <a:pPr indent="0" lvl="0" marL="254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0" name="Shape 20"/>
        <p:cNvGrpSpPr/>
        <p:nvPr/>
      </p:nvGrpSpPr>
      <p:grpSpPr>
        <a:xfrm>
          <a:off x="0" y="0"/>
          <a:ext cx="0" cy="0"/>
          <a:chOff x="0" y="0"/>
          <a:chExt cx="0" cy="0"/>
        </a:xfrm>
      </p:grpSpPr>
      <p:sp>
        <p:nvSpPr>
          <p:cNvPr id="21" name="Google Shape;21;p3"/>
          <p:cNvSpPr txBox="1"/>
          <p:nvPr>
            <p:ph type="title"/>
          </p:nvPr>
        </p:nvSpPr>
        <p:spPr>
          <a:xfrm>
            <a:off x="1860624" y="2528847"/>
            <a:ext cx="5422750" cy="103123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b="1" i="0" sz="6600">
                <a:solidFill>
                  <a:schemeClr val="dk1"/>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1" type="ftr"/>
          </p:nvPr>
        </p:nvSpPr>
        <p:spPr>
          <a:xfrm>
            <a:off x="4128642" y="6475983"/>
            <a:ext cx="720089" cy="17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b="0" i="0" sz="1200">
                <a:solidFill>
                  <a:srgbClr val="878787"/>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0" type="dt"/>
          </p:nvPr>
        </p:nvSpPr>
        <p:spPr>
          <a:xfrm>
            <a:off x="535635" y="6475983"/>
            <a:ext cx="735965" cy="17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b="0" i="0" sz="1200">
                <a:solidFill>
                  <a:srgbClr val="878787"/>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2" type="sldNum"/>
          </p:nvPr>
        </p:nvSpPr>
        <p:spPr>
          <a:xfrm>
            <a:off x="8496554" y="6475983"/>
            <a:ext cx="128270" cy="177800"/>
          </a:xfrm>
          <a:prstGeom prst="rect">
            <a:avLst/>
          </a:prstGeom>
          <a:noFill/>
          <a:ln>
            <a:noFill/>
          </a:ln>
        </p:spPr>
        <p:txBody>
          <a:bodyPr anchorCtr="0" anchor="t" bIns="0" lIns="0" spcFirstLastPara="1" rIns="0" wrap="square" tIns="0">
            <a:noAutofit/>
          </a:bodyPr>
          <a:lstStyle>
            <a:lvl1pPr indent="0" lvl="0"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1pPr>
            <a:lvl2pPr indent="0" lvl="1"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2pPr>
            <a:lvl3pPr indent="0" lvl="2"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3pPr>
            <a:lvl4pPr indent="0" lvl="3"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4pPr>
            <a:lvl5pPr indent="0" lvl="4"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5pPr>
            <a:lvl6pPr indent="0" lvl="5"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6pPr>
            <a:lvl7pPr indent="0" lvl="6"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7pPr>
            <a:lvl8pPr indent="0" lvl="7"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8pPr>
            <a:lvl9pPr indent="0" lvl="8"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9pPr>
          </a:lstStyle>
          <a:p>
            <a:pPr indent="0" lvl="0" marL="254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5" name="Shape 25"/>
        <p:cNvGrpSpPr/>
        <p:nvPr/>
      </p:nvGrpSpPr>
      <p:grpSpPr>
        <a:xfrm>
          <a:off x="0" y="0"/>
          <a:ext cx="0" cy="0"/>
          <a:chOff x="0" y="0"/>
          <a:chExt cx="0" cy="0"/>
        </a:xfrm>
      </p:grpSpPr>
      <p:sp>
        <p:nvSpPr>
          <p:cNvPr id="26" name="Google Shape;26;p4"/>
          <p:cNvSpPr txBox="1"/>
          <p:nvPr>
            <p:ph type="title"/>
          </p:nvPr>
        </p:nvSpPr>
        <p:spPr>
          <a:xfrm>
            <a:off x="1860624" y="2528847"/>
            <a:ext cx="5422750" cy="103123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b="1" i="0" sz="6600">
                <a:solidFill>
                  <a:schemeClr val="dk1"/>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 type="body"/>
          </p:nvPr>
        </p:nvSpPr>
        <p:spPr>
          <a:xfrm>
            <a:off x="351009" y="1664462"/>
            <a:ext cx="8441981" cy="232791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b="0" i="0">
                <a:solidFill>
                  <a:schemeClr val="dk1"/>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8" name="Google Shape;28;p4"/>
          <p:cNvSpPr txBox="1"/>
          <p:nvPr>
            <p:ph idx="11" type="ftr"/>
          </p:nvPr>
        </p:nvSpPr>
        <p:spPr>
          <a:xfrm>
            <a:off x="4128642" y="6475983"/>
            <a:ext cx="720089" cy="17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b="0" i="0" sz="1200">
                <a:solidFill>
                  <a:srgbClr val="878787"/>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0" type="dt"/>
          </p:nvPr>
        </p:nvSpPr>
        <p:spPr>
          <a:xfrm>
            <a:off x="535635" y="6475983"/>
            <a:ext cx="735965" cy="17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b="0" i="0" sz="1200">
                <a:solidFill>
                  <a:srgbClr val="878787"/>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2" type="sldNum"/>
          </p:nvPr>
        </p:nvSpPr>
        <p:spPr>
          <a:xfrm>
            <a:off x="8496554" y="6475983"/>
            <a:ext cx="128270" cy="177800"/>
          </a:xfrm>
          <a:prstGeom prst="rect">
            <a:avLst/>
          </a:prstGeom>
          <a:noFill/>
          <a:ln>
            <a:noFill/>
          </a:ln>
        </p:spPr>
        <p:txBody>
          <a:bodyPr anchorCtr="0" anchor="t" bIns="0" lIns="0" spcFirstLastPara="1" rIns="0" wrap="square" tIns="0">
            <a:noAutofit/>
          </a:bodyPr>
          <a:lstStyle>
            <a:lvl1pPr indent="0" lvl="0"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1pPr>
            <a:lvl2pPr indent="0" lvl="1"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2pPr>
            <a:lvl3pPr indent="0" lvl="2"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3pPr>
            <a:lvl4pPr indent="0" lvl="3"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4pPr>
            <a:lvl5pPr indent="0" lvl="4"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5pPr>
            <a:lvl6pPr indent="0" lvl="5"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6pPr>
            <a:lvl7pPr indent="0" lvl="6"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7pPr>
            <a:lvl8pPr indent="0" lvl="7"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8pPr>
            <a:lvl9pPr indent="0" lvl="8"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9pPr>
          </a:lstStyle>
          <a:p>
            <a:pPr indent="0" lvl="0" marL="254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1" name="Shape 31"/>
        <p:cNvGrpSpPr/>
        <p:nvPr/>
      </p:nvGrpSpPr>
      <p:grpSpPr>
        <a:xfrm>
          <a:off x="0" y="0"/>
          <a:ext cx="0" cy="0"/>
          <a:chOff x="0" y="0"/>
          <a:chExt cx="0" cy="0"/>
        </a:xfrm>
      </p:grpSpPr>
      <p:sp>
        <p:nvSpPr>
          <p:cNvPr id="32" name="Google Shape;32;p5"/>
          <p:cNvSpPr txBox="1"/>
          <p:nvPr>
            <p:ph type="ctrTitle"/>
          </p:nvPr>
        </p:nvSpPr>
        <p:spPr>
          <a:xfrm>
            <a:off x="535600" y="616332"/>
            <a:ext cx="8072799" cy="39115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b="0" i="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 type="subTitle"/>
          </p:nvPr>
        </p:nvSpPr>
        <p:spPr>
          <a:xfrm>
            <a:off x="1371600" y="3840480"/>
            <a:ext cx="6400800" cy="1714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p:nvPr>
            <p:ph idx="11" type="ftr"/>
          </p:nvPr>
        </p:nvSpPr>
        <p:spPr>
          <a:xfrm>
            <a:off x="4128642" y="6475983"/>
            <a:ext cx="720089" cy="17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b="0" i="0" sz="1200">
                <a:solidFill>
                  <a:srgbClr val="878787"/>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0" type="dt"/>
          </p:nvPr>
        </p:nvSpPr>
        <p:spPr>
          <a:xfrm>
            <a:off x="535635" y="6475983"/>
            <a:ext cx="735965" cy="17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b="0" i="0" sz="1200">
                <a:solidFill>
                  <a:srgbClr val="878787"/>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2" type="sldNum"/>
          </p:nvPr>
        </p:nvSpPr>
        <p:spPr>
          <a:xfrm>
            <a:off x="8496554" y="6475983"/>
            <a:ext cx="128270" cy="177800"/>
          </a:xfrm>
          <a:prstGeom prst="rect">
            <a:avLst/>
          </a:prstGeom>
          <a:noFill/>
          <a:ln>
            <a:noFill/>
          </a:ln>
        </p:spPr>
        <p:txBody>
          <a:bodyPr anchorCtr="0" anchor="t" bIns="0" lIns="0" spcFirstLastPara="1" rIns="0" wrap="square" tIns="0">
            <a:noAutofit/>
          </a:bodyPr>
          <a:lstStyle>
            <a:lvl1pPr indent="0" lvl="0"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1pPr>
            <a:lvl2pPr indent="0" lvl="1"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2pPr>
            <a:lvl3pPr indent="0" lvl="2"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3pPr>
            <a:lvl4pPr indent="0" lvl="3"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4pPr>
            <a:lvl5pPr indent="0" lvl="4"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5pPr>
            <a:lvl6pPr indent="0" lvl="5"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6pPr>
            <a:lvl7pPr indent="0" lvl="6"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7pPr>
            <a:lvl8pPr indent="0" lvl="7"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8pPr>
            <a:lvl9pPr indent="0" lvl="8"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9pPr>
          </a:lstStyle>
          <a:p>
            <a:pPr indent="0" lvl="0" marL="254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7" name="Shape 37"/>
        <p:cNvGrpSpPr/>
        <p:nvPr/>
      </p:nvGrpSpPr>
      <p:grpSpPr>
        <a:xfrm>
          <a:off x="0" y="0"/>
          <a:ext cx="0" cy="0"/>
          <a:chOff x="0" y="0"/>
          <a:chExt cx="0" cy="0"/>
        </a:xfrm>
      </p:grpSpPr>
      <p:sp>
        <p:nvSpPr>
          <p:cNvPr id="38" name="Google Shape;38;p6"/>
          <p:cNvSpPr txBox="1"/>
          <p:nvPr>
            <p:ph type="title"/>
          </p:nvPr>
        </p:nvSpPr>
        <p:spPr>
          <a:xfrm>
            <a:off x="1860624" y="2528847"/>
            <a:ext cx="5422750" cy="103123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b="1" i="0" sz="6600">
                <a:solidFill>
                  <a:schemeClr val="dk1"/>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 type="body"/>
          </p:nvPr>
        </p:nvSpPr>
        <p:spPr>
          <a:xfrm>
            <a:off x="457200" y="1577340"/>
            <a:ext cx="3977640" cy="452628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 name="Google Shape;40;p6"/>
          <p:cNvSpPr txBox="1"/>
          <p:nvPr>
            <p:ph idx="2" type="body"/>
          </p:nvPr>
        </p:nvSpPr>
        <p:spPr>
          <a:xfrm>
            <a:off x="4709160" y="1577340"/>
            <a:ext cx="3977640" cy="452628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 name="Google Shape;41;p6"/>
          <p:cNvSpPr txBox="1"/>
          <p:nvPr>
            <p:ph idx="11" type="ftr"/>
          </p:nvPr>
        </p:nvSpPr>
        <p:spPr>
          <a:xfrm>
            <a:off x="4128642" y="6475983"/>
            <a:ext cx="720089" cy="17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b="0" i="0" sz="1200">
                <a:solidFill>
                  <a:srgbClr val="878787"/>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0" type="dt"/>
          </p:nvPr>
        </p:nvSpPr>
        <p:spPr>
          <a:xfrm>
            <a:off x="535635" y="6475983"/>
            <a:ext cx="735965" cy="17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b="0" i="0" sz="1200">
                <a:solidFill>
                  <a:srgbClr val="878787"/>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2" type="sldNum"/>
          </p:nvPr>
        </p:nvSpPr>
        <p:spPr>
          <a:xfrm>
            <a:off x="8496554" y="6475983"/>
            <a:ext cx="128270" cy="177800"/>
          </a:xfrm>
          <a:prstGeom prst="rect">
            <a:avLst/>
          </a:prstGeom>
          <a:noFill/>
          <a:ln>
            <a:noFill/>
          </a:ln>
        </p:spPr>
        <p:txBody>
          <a:bodyPr anchorCtr="0" anchor="t" bIns="0" lIns="0" spcFirstLastPara="1" rIns="0" wrap="square" tIns="0">
            <a:noAutofit/>
          </a:bodyPr>
          <a:lstStyle>
            <a:lvl1pPr indent="0" lvl="0"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1pPr>
            <a:lvl2pPr indent="0" lvl="1"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2pPr>
            <a:lvl3pPr indent="0" lvl="2"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3pPr>
            <a:lvl4pPr indent="0" lvl="3"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4pPr>
            <a:lvl5pPr indent="0" lvl="4"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5pPr>
            <a:lvl6pPr indent="0" lvl="5"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6pPr>
            <a:lvl7pPr indent="0" lvl="6"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7pPr>
            <a:lvl8pPr indent="0" lvl="7"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8pPr>
            <a:lvl9pPr indent="0" lvl="8" marL="25400" marR="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9pPr>
          </a:lstStyle>
          <a:p>
            <a:pPr indent="0" lvl="0" marL="2540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860624" y="2528847"/>
            <a:ext cx="5422750" cy="1031239"/>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1" i="0" sz="66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351009" y="1664462"/>
            <a:ext cx="8441981" cy="232791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4128642" y="6475983"/>
            <a:ext cx="720089" cy="177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78787"/>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0" type="dt"/>
          </p:nvPr>
        </p:nvSpPr>
        <p:spPr>
          <a:xfrm>
            <a:off x="535635" y="6475983"/>
            <a:ext cx="735965" cy="177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78787"/>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496554" y="6475983"/>
            <a:ext cx="128270" cy="177800"/>
          </a:xfrm>
          <a:prstGeom prst="rect">
            <a:avLst/>
          </a:prstGeom>
          <a:noFill/>
          <a:ln>
            <a:noFill/>
          </a:ln>
        </p:spPr>
        <p:txBody>
          <a:bodyPr anchorCtr="0" anchor="t" bIns="0" lIns="0" spcFirstLastPara="1" rIns="0" wrap="square" tIns="0">
            <a:noAutofit/>
          </a:bodyPr>
          <a:lstStyle>
            <a:lvl1pPr indent="0" lvl="0" marL="25400" marR="0" rtl="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1pPr>
            <a:lvl2pPr indent="0" lvl="1" marL="25400" marR="0" rtl="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2pPr>
            <a:lvl3pPr indent="0" lvl="2" marL="25400" marR="0" rtl="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3pPr>
            <a:lvl4pPr indent="0" lvl="3" marL="25400" marR="0" rtl="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4pPr>
            <a:lvl5pPr indent="0" lvl="4" marL="25400" marR="0" rtl="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5pPr>
            <a:lvl6pPr indent="0" lvl="5" marL="25400" marR="0" rtl="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6pPr>
            <a:lvl7pPr indent="0" lvl="6" marL="25400" marR="0" rtl="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7pPr>
            <a:lvl8pPr indent="0" lvl="7" marL="25400" marR="0" rtl="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8pPr>
            <a:lvl9pPr indent="0" lvl="8" marL="25400" marR="0" rtl="0" algn="l">
              <a:lnSpc>
                <a:spcPct val="103333"/>
              </a:lnSpc>
              <a:spcBef>
                <a:spcPts val="0"/>
              </a:spcBef>
              <a:spcAft>
                <a:spcPts val="0"/>
              </a:spcAft>
              <a:buClr>
                <a:srgbClr val="000000"/>
              </a:buClr>
              <a:buSzPts val="1200"/>
              <a:buFont typeface="Arial"/>
              <a:buNone/>
              <a:defRPr b="0" i="0" sz="1200" u="none" cap="none" strike="noStrike">
                <a:solidFill>
                  <a:srgbClr val="878787"/>
                </a:solidFill>
                <a:latin typeface="Calibri"/>
                <a:ea typeface="Calibri"/>
                <a:cs typeface="Calibri"/>
                <a:sym typeface="Calibri"/>
              </a:defRPr>
            </a:lvl9pPr>
          </a:lstStyle>
          <a:p>
            <a:pPr indent="0" lvl="0" marL="2540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mc:AlternateContent>
    <mc:Choice Requires="p14">
      <p:transition spd="slow" p14:dur="1000">
        <p:push/>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8.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jpg"/><Relationship Id="rId4"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jpg"/><Relationship Id="rId4" Type="http://schemas.openxmlformats.org/officeDocument/2006/relationships/image" Target="../media/image14.png"/><Relationship Id="rId5" Type="http://schemas.openxmlformats.org/officeDocument/2006/relationships/image" Target="../media/image20.jpg"/><Relationship Id="rId6" Type="http://schemas.openxmlformats.org/officeDocument/2006/relationships/image" Target="../media/image19.jpg"/><Relationship Id="rId7" Type="http://schemas.openxmlformats.org/officeDocument/2006/relationships/image" Target="../media/image21.jpg"/><Relationship Id="rId8"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jpg"/><Relationship Id="rId4" Type="http://schemas.openxmlformats.org/officeDocument/2006/relationships/image" Target="../media/image26.jpg"/><Relationship Id="rId5" Type="http://schemas.openxmlformats.org/officeDocument/2006/relationships/image" Target="../media/image32.png"/><Relationship Id="rId6"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jp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jpg"/><Relationship Id="rId4" Type="http://schemas.openxmlformats.org/officeDocument/2006/relationships/image" Target="../media/image32.png"/><Relationship Id="rId5" Type="http://schemas.openxmlformats.org/officeDocument/2006/relationships/image" Target="../media/image30.png"/><Relationship Id="rId6"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4.png"/><Relationship Id="rId6"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jpg"/><Relationship Id="rId4" Type="http://schemas.openxmlformats.org/officeDocument/2006/relationships/image" Target="../media/image26.jpg"/><Relationship Id="rId5" Type="http://schemas.openxmlformats.org/officeDocument/2006/relationships/image" Target="../media/image27.jpg"/><Relationship Id="rId6" Type="http://schemas.openxmlformats.org/officeDocument/2006/relationships/image" Target="../media/image2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7"/>
          <p:cNvSpPr txBox="1"/>
          <p:nvPr/>
        </p:nvSpPr>
        <p:spPr>
          <a:xfrm>
            <a:off x="1216650" y="1640225"/>
            <a:ext cx="6710700" cy="2739300"/>
          </a:xfrm>
          <a:prstGeom prst="rect">
            <a:avLst/>
          </a:prstGeom>
          <a:noFill/>
          <a:ln>
            <a:noFill/>
          </a:ln>
        </p:spPr>
        <p:txBody>
          <a:bodyPr anchorCtr="0" anchor="t" bIns="0" lIns="0" spcFirstLastPara="1" rIns="0" wrap="square" tIns="8875">
            <a:noAutofit/>
          </a:bodyPr>
          <a:lstStyle/>
          <a:p>
            <a:pPr indent="0" lvl="0" marL="12065" marR="5080" rtl="0" algn="ctr">
              <a:lnSpc>
                <a:spcPct val="1016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DEPARTMENT OF COMPUTER SCIENCE &amp;  ENGINEERING </a:t>
            </a:r>
            <a:endParaRPr b="1" i="0" sz="1600" u="none" cap="none" strike="noStrike">
              <a:solidFill>
                <a:schemeClr val="dk1"/>
              </a:solidFill>
              <a:latin typeface="Times New Roman"/>
              <a:ea typeface="Times New Roman"/>
              <a:cs typeface="Times New Roman"/>
              <a:sym typeface="Times New Roman"/>
            </a:endParaRPr>
          </a:p>
          <a:p>
            <a:pPr indent="0" lvl="0" marL="12065" marR="5080" rtl="0" algn="ctr">
              <a:lnSpc>
                <a:spcPct val="101600"/>
              </a:lnSpc>
              <a:spcBef>
                <a:spcPts val="7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SCHOOL OF COMPUTING  </a:t>
            </a:r>
            <a:endParaRPr b="1" i="0" sz="1600" u="none" cap="none" strike="noStrike">
              <a:solidFill>
                <a:schemeClr val="dk1"/>
              </a:solidFill>
              <a:latin typeface="Times New Roman"/>
              <a:ea typeface="Times New Roman"/>
              <a:cs typeface="Times New Roman"/>
              <a:sym typeface="Times New Roman"/>
            </a:endParaRPr>
          </a:p>
          <a:p>
            <a:pPr indent="0" lvl="0" marL="12065" marR="5080" rtl="0" algn="ctr">
              <a:lnSpc>
                <a:spcPct val="101600"/>
              </a:lnSpc>
              <a:spcBef>
                <a:spcPts val="7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1156CS601- MINOR PROJECT </a:t>
            </a:r>
            <a:endParaRPr b="1" i="0" sz="1600" u="none" cap="none" strike="noStrike">
              <a:solidFill>
                <a:schemeClr val="dk1"/>
              </a:solidFill>
              <a:latin typeface="Times New Roman"/>
              <a:ea typeface="Times New Roman"/>
              <a:cs typeface="Times New Roman"/>
              <a:sym typeface="Times New Roman"/>
            </a:endParaRPr>
          </a:p>
          <a:p>
            <a:pPr indent="0" lvl="0" marL="12065" marR="5080" rtl="0" algn="ctr">
              <a:lnSpc>
                <a:spcPct val="101600"/>
              </a:lnSpc>
              <a:spcBef>
                <a:spcPts val="7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WINTER SEMESTER(20-21)  INITIAL REVIEW</a:t>
            </a:r>
            <a:endParaRPr b="0" i="0" sz="16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45"/>
              </a:spcBef>
              <a:spcAft>
                <a:spcPts val="0"/>
              </a:spcAft>
              <a:buClr>
                <a:srgbClr val="000000"/>
              </a:buClr>
              <a:buSzPts val="2250"/>
              <a:buFont typeface="Arial"/>
              <a:buNone/>
            </a:pPr>
            <a:r>
              <a:t/>
            </a:r>
            <a:endParaRPr b="0" i="0" sz="225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rPr b="1" lang="en-US" sz="2000">
                <a:solidFill>
                  <a:schemeClr val="dk1"/>
                </a:solidFill>
                <a:latin typeface="Times New Roman"/>
                <a:ea typeface="Times New Roman"/>
                <a:cs typeface="Times New Roman"/>
                <a:sym typeface="Times New Roman"/>
              </a:rPr>
              <a:t>         </a:t>
            </a:r>
            <a:r>
              <a:rPr b="1" i="0" lang="en-US" sz="2100" u="none" cap="none" strike="noStrike">
                <a:solidFill>
                  <a:schemeClr val="dk1"/>
                </a:solidFill>
                <a:latin typeface="Times New Roman"/>
                <a:ea typeface="Times New Roman"/>
                <a:cs typeface="Times New Roman"/>
                <a:sym typeface="Times New Roman"/>
              </a:rPr>
              <a:t>“</a:t>
            </a:r>
            <a:r>
              <a:rPr b="1" lang="en-US" sz="1600">
                <a:solidFill>
                  <a:schemeClr val="dk1"/>
                </a:solidFill>
                <a:latin typeface="Times New Roman"/>
                <a:ea typeface="Times New Roman"/>
                <a:cs typeface="Times New Roman"/>
                <a:sym typeface="Times New Roman"/>
              </a:rPr>
              <a:t>LICENCE PLATE RECOGNITION SYSTEM USING OpenCV</a:t>
            </a:r>
            <a:r>
              <a:rPr b="1" i="0" lang="en-US" sz="2100" u="none" cap="none" strike="noStrike">
                <a:solidFill>
                  <a:schemeClr val="dk1"/>
                </a:solidFill>
                <a:latin typeface="Times New Roman"/>
                <a:ea typeface="Times New Roman"/>
                <a:cs typeface="Times New Roman"/>
                <a:sym typeface="Times New Roman"/>
              </a:rPr>
              <a:t>”</a:t>
            </a:r>
            <a:endParaRPr b="1" sz="21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t/>
            </a:r>
            <a:endParaRPr b="1" sz="2000">
              <a:solidFill>
                <a:schemeClr val="dk1"/>
              </a:solidFill>
              <a:latin typeface="Times New Roman"/>
              <a:ea typeface="Times New Roman"/>
              <a:cs typeface="Times New Roman"/>
              <a:sym typeface="Times New Roman"/>
            </a:endParaRPr>
          </a:p>
        </p:txBody>
      </p:sp>
      <p:sp>
        <p:nvSpPr>
          <p:cNvPr id="49" name="Google Shape;49;p7"/>
          <p:cNvSpPr txBox="1"/>
          <p:nvPr>
            <p:ph idx="11" type="ftr"/>
          </p:nvPr>
        </p:nvSpPr>
        <p:spPr>
          <a:xfrm>
            <a:off x="4128653" y="6475975"/>
            <a:ext cx="1002600" cy="177900"/>
          </a:xfrm>
          <a:prstGeom prst="rect">
            <a:avLst/>
          </a:prstGeom>
          <a:noFill/>
          <a:ln>
            <a:noFill/>
          </a:ln>
        </p:spPr>
        <p:txBody>
          <a:bodyPr anchorCtr="0" anchor="t" bIns="0" lIns="0" spcFirstLastPara="1" rIns="0" wrap="square" tIns="0">
            <a:noAutofit/>
          </a:bodyPr>
          <a:lstStyle/>
          <a:p>
            <a:pPr indent="0" lvl="0" marL="12700" rtl="0" algn="l">
              <a:lnSpc>
                <a:spcPct val="103333"/>
              </a:lnSpc>
              <a:spcBef>
                <a:spcPts val="0"/>
              </a:spcBef>
              <a:spcAft>
                <a:spcPts val="0"/>
              </a:spcAft>
              <a:buSzPts val="1400"/>
              <a:buNone/>
            </a:pPr>
            <a:r>
              <a:rPr lang="en-US"/>
              <a:t>BATCH NO: 44</a:t>
            </a:r>
            <a:endParaRPr/>
          </a:p>
        </p:txBody>
      </p:sp>
      <p:sp>
        <p:nvSpPr>
          <p:cNvPr id="50" name="Google Shape;50;p7"/>
          <p:cNvSpPr txBox="1"/>
          <p:nvPr>
            <p:ph idx="12" type="sldNum"/>
          </p:nvPr>
        </p:nvSpPr>
        <p:spPr>
          <a:xfrm>
            <a:off x="8496554" y="6475983"/>
            <a:ext cx="128270" cy="177800"/>
          </a:xfrm>
          <a:prstGeom prst="rect">
            <a:avLst/>
          </a:prstGeom>
          <a:noFill/>
          <a:ln>
            <a:noFill/>
          </a:ln>
        </p:spPr>
        <p:txBody>
          <a:bodyPr anchorCtr="0" anchor="t" bIns="0" lIns="0" spcFirstLastPara="1" rIns="0" wrap="square" tIns="0">
            <a:noAutofit/>
          </a:bodyPr>
          <a:lstStyle/>
          <a:p>
            <a:pPr indent="0" lvl="0" marL="25400" rtl="0" algn="l">
              <a:lnSpc>
                <a:spcPct val="103333"/>
              </a:lnSpc>
              <a:spcBef>
                <a:spcPts val="0"/>
              </a:spcBef>
              <a:spcAft>
                <a:spcPts val="0"/>
              </a:spcAft>
              <a:buSzPts val="1200"/>
              <a:buNone/>
            </a:pPr>
            <a:fld id="{00000000-1234-1234-1234-123412341234}" type="slidenum">
              <a:rPr lang="en-US"/>
              <a:t>‹#›</a:t>
            </a:fld>
            <a:endParaRPr/>
          </a:p>
        </p:txBody>
      </p:sp>
      <p:sp>
        <p:nvSpPr>
          <p:cNvPr id="51" name="Google Shape;51;p7"/>
          <p:cNvSpPr txBox="1"/>
          <p:nvPr/>
        </p:nvSpPr>
        <p:spPr>
          <a:xfrm>
            <a:off x="4254246" y="4883022"/>
            <a:ext cx="1381125" cy="23876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imes New Roman"/>
                <a:ea typeface="Times New Roman"/>
                <a:cs typeface="Times New Roman"/>
                <a:sym typeface="Times New Roman"/>
              </a:rPr>
              <a:t>PRESENTED BY</a:t>
            </a:r>
            <a:endParaRPr b="0" i="0" sz="1400" u="none" cap="none" strike="noStrike">
              <a:solidFill>
                <a:schemeClr val="dk1"/>
              </a:solidFill>
              <a:latin typeface="Times New Roman"/>
              <a:ea typeface="Times New Roman"/>
              <a:cs typeface="Times New Roman"/>
              <a:sym typeface="Times New Roman"/>
            </a:endParaRPr>
          </a:p>
        </p:txBody>
      </p:sp>
      <p:sp>
        <p:nvSpPr>
          <p:cNvPr id="52" name="Google Shape;52;p7"/>
          <p:cNvSpPr txBox="1"/>
          <p:nvPr/>
        </p:nvSpPr>
        <p:spPr>
          <a:xfrm>
            <a:off x="4128650" y="5275525"/>
            <a:ext cx="3723000" cy="768300"/>
          </a:xfrm>
          <a:prstGeom prst="rect">
            <a:avLst/>
          </a:prstGeom>
          <a:noFill/>
          <a:ln>
            <a:noFill/>
          </a:ln>
        </p:spPr>
        <p:txBody>
          <a:bodyPr anchorCtr="0" anchor="t" bIns="0" lIns="0" spcFirstLastPara="1" rIns="0" wrap="square" tIns="46975">
            <a:noAutofit/>
          </a:bodyPr>
          <a:lstStyle/>
          <a:p>
            <a:pPr indent="-177800" lvl="0" marL="190500" marR="0" rtl="0" algn="l">
              <a:lnSpc>
                <a:spcPct val="100000"/>
              </a:lnSpc>
              <a:spcBef>
                <a:spcPts val="0"/>
              </a:spcBef>
              <a:spcAft>
                <a:spcPts val="0"/>
              </a:spcAft>
              <a:buClr>
                <a:schemeClr val="dk1"/>
              </a:buClr>
              <a:buSzPts val="1400"/>
              <a:buFont typeface="Times New Roman"/>
              <a:buAutoNum type="arabicPeriod"/>
            </a:pPr>
            <a:r>
              <a:rPr b="1" lang="en-US">
                <a:solidFill>
                  <a:schemeClr val="dk1"/>
                </a:solidFill>
                <a:latin typeface="Times New Roman"/>
                <a:ea typeface="Times New Roman"/>
                <a:cs typeface="Times New Roman"/>
                <a:sym typeface="Times New Roman"/>
              </a:rPr>
              <a:t>Vtu 11454 - AYUSHI</a:t>
            </a:r>
            <a:r>
              <a:rPr b="1" i="0" lang="en-US" sz="1400" u="none" cap="none" strike="noStrike">
                <a:solidFill>
                  <a:schemeClr val="dk1"/>
                </a:solidFill>
                <a:latin typeface="Times New Roman"/>
                <a:ea typeface="Times New Roman"/>
                <a:cs typeface="Times New Roman"/>
                <a:sym typeface="Times New Roman"/>
              </a:rPr>
              <a:t> (</a:t>
            </a:r>
            <a:r>
              <a:rPr b="1" lang="en-US">
                <a:solidFill>
                  <a:schemeClr val="dk1"/>
                </a:solidFill>
                <a:latin typeface="Times New Roman"/>
                <a:ea typeface="Times New Roman"/>
                <a:cs typeface="Times New Roman"/>
                <a:sym typeface="Times New Roman"/>
              </a:rPr>
              <a:t>18UECS0100</a:t>
            </a:r>
            <a:r>
              <a:rPr b="1" i="0" lang="en-US" sz="1400" u="none" cap="none" strike="noStrike">
                <a:solidFill>
                  <a:schemeClr val="dk1"/>
                </a:solidFill>
                <a:latin typeface="Times New Roman"/>
                <a:ea typeface="Times New Roman"/>
                <a:cs typeface="Times New Roman"/>
                <a:sym typeface="Times New Roman"/>
              </a:rPr>
              <a:t>)</a:t>
            </a:r>
            <a:endParaRPr b="0" i="0" sz="1400" u="none" cap="none" strike="noStrike">
              <a:solidFill>
                <a:schemeClr val="dk1"/>
              </a:solidFill>
              <a:latin typeface="Times New Roman"/>
              <a:ea typeface="Times New Roman"/>
              <a:cs typeface="Times New Roman"/>
              <a:sym typeface="Times New Roman"/>
            </a:endParaRPr>
          </a:p>
          <a:p>
            <a:pPr indent="-177800" lvl="0" marL="190500" marR="0" rtl="0" algn="l">
              <a:lnSpc>
                <a:spcPct val="100000"/>
              </a:lnSpc>
              <a:spcBef>
                <a:spcPts val="270"/>
              </a:spcBef>
              <a:spcAft>
                <a:spcPts val="0"/>
              </a:spcAft>
              <a:buClr>
                <a:schemeClr val="dk1"/>
              </a:buClr>
              <a:buSzPts val="1400"/>
              <a:buFont typeface="Times New Roman"/>
              <a:buAutoNum type="arabicPeriod"/>
            </a:pPr>
            <a:r>
              <a:rPr b="1" lang="en-US">
                <a:solidFill>
                  <a:schemeClr val="dk1"/>
                </a:solidFill>
                <a:latin typeface="Times New Roman"/>
                <a:ea typeface="Times New Roman"/>
                <a:cs typeface="Times New Roman"/>
                <a:sym typeface="Times New Roman"/>
              </a:rPr>
              <a:t>Vtu 13531 - ANKIT DIXIT</a:t>
            </a:r>
            <a:r>
              <a:rPr b="1" i="0" lang="en-US" sz="1400" u="none" cap="none" strike="noStrike">
                <a:solidFill>
                  <a:schemeClr val="dk1"/>
                </a:solidFill>
                <a:latin typeface="Times New Roman"/>
                <a:ea typeface="Times New Roman"/>
                <a:cs typeface="Times New Roman"/>
                <a:sym typeface="Times New Roman"/>
              </a:rPr>
              <a:t> (</a:t>
            </a:r>
            <a:r>
              <a:rPr b="1" lang="en-US">
                <a:solidFill>
                  <a:schemeClr val="dk1"/>
                </a:solidFill>
                <a:latin typeface="Times New Roman"/>
                <a:ea typeface="Times New Roman"/>
                <a:cs typeface="Times New Roman"/>
                <a:sym typeface="Times New Roman"/>
              </a:rPr>
              <a:t>18UECS0066</a:t>
            </a:r>
            <a:r>
              <a:rPr b="1" i="0" lang="en-US" sz="1400" u="none" cap="none" strike="noStrike">
                <a:solidFill>
                  <a:schemeClr val="dk1"/>
                </a:solidFill>
                <a:latin typeface="Times New Roman"/>
                <a:ea typeface="Times New Roman"/>
                <a:cs typeface="Times New Roman"/>
                <a:sym typeface="Times New Roman"/>
              </a:rPr>
              <a:t>)</a:t>
            </a:r>
            <a:endParaRPr b="0" i="0" sz="1400" u="none" cap="none" strike="noStrike">
              <a:solidFill>
                <a:schemeClr val="dk1"/>
              </a:solidFill>
              <a:latin typeface="Times New Roman"/>
              <a:ea typeface="Times New Roman"/>
              <a:cs typeface="Times New Roman"/>
              <a:sym typeface="Times New Roman"/>
            </a:endParaRPr>
          </a:p>
          <a:p>
            <a:pPr indent="-177800" lvl="0" marL="190500" marR="0" rtl="0" algn="l">
              <a:lnSpc>
                <a:spcPct val="100000"/>
              </a:lnSpc>
              <a:spcBef>
                <a:spcPts val="270"/>
              </a:spcBef>
              <a:spcAft>
                <a:spcPts val="0"/>
              </a:spcAft>
              <a:buClr>
                <a:schemeClr val="dk1"/>
              </a:buClr>
              <a:buSzPts val="1400"/>
              <a:buFont typeface="Times New Roman"/>
              <a:buAutoNum type="arabicPeriod"/>
            </a:pPr>
            <a:r>
              <a:rPr b="1" lang="en-US">
                <a:solidFill>
                  <a:schemeClr val="dk1"/>
                </a:solidFill>
                <a:latin typeface="Times New Roman"/>
                <a:ea typeface="Times New Roman"/>
                <a:cs typeface="Times New Roman"/>
                <a:sym typeface="Times New Roman"/>
              </a:rPr>
              <a:t>Vtu 11313 - BISHAL SAHA</a:t>
            </a:r>
            <a:r>
              <a:rPr b="1" i="0" lang="en-US" sz="1400" u="none" cap="none" strike="noStrike">
                <a:solidFill>
                  <a:schemeClr val="dk1"/>
                </a:solidFill>
                <a:latin typeface="Times New Roman"/>
                <a:ea typeface="Times New Roman"/>
                <a:cs typeface="Times New Roman"/>
                <a:sym typeface="Times New Roman"/>
              </a:rPr>
              <a:t> (</a:t>
            </a:r>
            <a:r>
              <a:rPr b="1" lang="en-US">
                <a:solidFill>
                  <a:schemeClr val="dk1"/>
                </a:solidFill>
                <a:latin typeface="Times New Roman"/>
                <a:ea typeface="Times New Roman"/>
                <a:cs typeface="Times New Roman"/>
                <a:sym typeface="Times New Roman"/>
              </a:rPr>
              <a:t>18UECD0005</a:t>
            </a:r>
            <a:r>
              <a:rPr b="1" i="0" lang="en-US" sz="1400" u="none" cap="none" strike="noStrike">
                <a:solidFill>
                  <a:schemeClr val="dk1"/>
                </a:solidFill>
                <a:latin typeface="Times New Roman"/>
                <a:ea typeface="Times New Roman"/>
                <a:cs typeface="Times New Roman"/>
                <a:sym typeface="Times New Roman"/>
              </a:rPr>
              <a:t>)</a:t>
            </a:r>
            <a:endParaRPr b="0" i="0" sz="1400" u="none" cap="none" strike="noStrike">
              <a:solidFill>
                <a:schemeClr val="dk1"/>
              </a:solidFill>
              <a:latin typeface="Times New Roman"/>
              <a:ea typeface="Times New Roman"/>
              <a:cs typeface="Times New Roman"/>
              <a:sym typeface="Times New Roman"/>
            </a:endParaRPr>
          </a:p>
        </p:txBody>
      </p:sp>
      <p:sp>
        <p:nvSpPr>
          <p:cNvPr id="53" name="Google Shape;53;p7"/>
          <p:cNvSpPr txBox="1"/>
          <p:nvPr/>
        </p:nvSpPr>
        <p:spPr>
          <a:xfrm>
            <a:off x="636227" y="4845263"/>
            <a:ext cx="1436370" cy="23876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imes New Roman"/>
                <a:ea typeface="Times New Roman"/>
                <a:cs typeface="Times New Roman"/>
                <a:sym typeface="Times New Roman"/>
              </a:rPr>
              <a:t>SUPERVISED BY</a:t>
            </a:r>
            <a:endParaRPr b="0" i="0" sz="1400" u="none" cap="none" strike="noStrike">
              <a:solidFill>
                <a:schemeClr val="dk1"/>
              </a:solidFill>
              <a:latin typeface="Times New Roman"/>
              <a:ea typeface="Times New Roman"/>
              <a:cs typeface="Times New Roman"/>
              <a:sym typeface="Times New Roman"/>
            </a:endParaRPr>
          </a:p>
        </p:txBody>
      </p:sp>
      <p:sp>
        <p:nvSpPr>
          <p:cNvPr id="54" name="Google Shape;54;p7"/>
          <p:cNvSpPr txBox="1"/>
          <p:nvPr/>
        </p:nvSpPr>
        <p:spPr>
          <a:xfrm>
            <a:off x="636225" y="5308376"/>
            <a:ext cx="23712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imes New Roman"/>
                <a:ea typeface="Times New Roman"/>
                <a:cs typeface="Times New Roman"/>
                <a:sym typeface="Times New Roman"/>
              </a:rPr>
              <a:t>Dr.</a:t>
            </a:r>
            <a:r>
              <a:rPr b="1" lang="en-US">
                <a:solidFill>
                  <a:schemeClr val="dk1"/>
                </a:solidFill>
                <a:latin typeface="Times New Roman"/>
                <a:ea typeface="Times New Roman"/>
                <a:cs typeface="Times New Roman"/>
                <a:sym typeface="Times New Roman"/>
              </a:rPr>
              <a:t> R. Aruna</a:t>
            </a:r>
            <a:endParaRPr b="0" i="0" sz="1400" u="none" cap="none" strike="noStrike">
              <a:solidFill>
                <a:schemeClr val="dk1"/>
              </a:solidFill>
              <a:latin typeface="Times New Roman"/>
              <a:ea typeface="Times New Roman"/>
              <a:cs typeface="Times New Roman"/>
              <a:sym typeface="Times New Roman"/>
            </a:endParaRPr>
          </a:p>
        </p:txBody>
      </p:sp>
      <p:sp>
        <p:nvSpPr>
          <p:cNvPr id="55" name="Google Shape;55;p7"/>
          <p:cNvSpPr txBox="1"/>
          <p:nvPr>
            <p:ph idx="10" type="dt"/>
          </p:nvPr>
        </p:nvSpPr>
        <p:spPr>
          <a:xfrm>
            <a:off x="535635" y="6475983"/>
            <a:ext cx="735965" cy="177800"/>
          </a:xfrm>
          <a:prstGeom prst="rect">
            <a:avLst/>
          </a:prstGeom>
          <a:noFill/>
          <a:ln>
            <a:noFill/>
          </a:ln>
        </p:spPr>
        <p:txBody>
          <a:bodyPr anchorCtr="0" anchor="t" bIns="0" lIns="0" spcFirstLastPara="1" rIns="0" wrap="square" tIns="0">
            <a:noAutofit/>
          </a:bodyPr>
          <a:lstStyle/>
          <a:p>
            <a:pPr indent="0" lvl="0" marL="0" rtl="0" algn="l">
              <a:lnSpc>
                <a:spcPct val="103333"/>
              </a:lnSpc>
              <a:spcBef>
                <a:spcPts val="0"/>
              </a:spcBef>
              <a:spcAft>
                <a:spcPts val="0"/>
              </a:spcAft>
              <a:buSzPts val="1400"/>
              <a:buNone/>
            </a:pPr>
            <a:r>
              <a:rPr lang="en-US"/>
              <a:t>09.03.2021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6"/>
          <p:cNvSpPr txBox="1"/>
          <p:nvPr>
            <p:ph idx="12" type="sldNum"/>
          </p:nvPr>
        </p:nvSpPr>
        <p:spPr>
          <a:xfrm>
            <a:off x="8496554" y="6475983"/>
            <a:ext cx="128400" cy="177900"/>
          </a:xfrm>
          <a:prstGeom prst="rect">
            <a:avLst/>
          </a:prstGeom>
        </p:spPr>
        <p:txBody>
          <a:bodyPr anchorCtr="0" anchor="t" bIns="0" lIns="0" spcFirstLastPara="1" rIns="0" wrap="square" tIns="0">
            <a:noAutofit/>
          </a:bodyPr>
          <a:lstStyle/>
          <a:p>
            <a:pPr indent="0" lvl="0" marL="25400" rtl="0" algn="l">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183" name="Google Shape;183;p16"/>
          <p:cNvGraphicFramePr/>
          <p:nvPr/>
        </p:nvGraphicFramePr>
        <p:xfrm>
          <a:off x="899525" y="1467350"/>
          <a:ext cx="3000000" cy="3000000"/>
        </p:xfrm>
        <a:graphic>
          <a:graphicData uri="http://schemas.openxmlformats.org/drawingml/2006/table">
            <a:tbl>
              <a:tblPr>
                <a:noFill/>
                <a:tableStyleId>{61C055EE-C1B6-4271-B54F-553218813F32}</a:tableStyleId>
              </a:tblPr>
              <a:tblGrid>
                <a:gridCol w="1585750"/>
              </a:tblGrid>
              <a:tr h="369725">
                <a:tc>
                  <a:txBody>
                    <a:bodyPr/>
                    <a:lstStyle/>
                    <a:p>
                      <a:pPr indent="0" lvl="0" marL="0" rtl="0" algn="ctr">
                        <a:spcBef>
                          <a:spcPts val="0"/>
                        </a:spcBef>
                        <a:spcAft>
                          <a:spcPts val="0"/>
                        </a:spcAft>
                        <a:buNone/>
                      </a:pPr>
                      <a:r>
                        <a:rPr lang="en-US">
                          <a:latin typeface="Times New Roman"/>
                          <a:ea typeface="Times New Roman"/>
                          <a:cs typeface="Times New Roman"/>
                          <a:sym typeface="Times New Roman"/>
                        </a:rPr>
                        <a:t>Fetch Image</a:t>
                      </a:r>
                      <a:endParaRPr>
                        <a:latin typeface="Times New Roman"/>
                        <a:ea typeface="Times New Roman"/>
                        <a:cs typeface="Times New Roman"/>
                        <a:sym typeface="Times New Roman"/>
                      </a:endParaRPr>
                    </a:p>
                  </a:txBody>
                  <a:tcPr marT="91425" marB="91425" marR="91425" marL="91425"/>
                </a:tc>
              </a:tr>
              <a:tr h="562550">
                <a:tc>
                  <a:txBody>
                    <a:bodyPr/>
                    <a:lstStyle/>
                    <a:p>
                      <a:pPr indent="0" lvl="0" marL="0" rtl="0" algn="ctr">
                        <a:spcBef>
                          <a:spcPts val="0"/>
                        </a:spcBef>
                        <a:spcAft>
                          <a:spcPts val="0"/>
                        </a:spcAft>
                        <a:buNone/>
                      </a:pPr>
                      <a:r>
                        <a:rPr lang="en-US">
                          <a:latin typeface="Times New Roman"/>
                          <a:ea typeface="Times New Roman"/>
                          <a:cs typeface="Times New Roman"/>
                          <a:sym typeface="Times New Roman"/>
                        </a:rPr>
                        <a:t>Attributes</a:t>
                      </a:r>
                      <a:endParaRPr>
                        <a:latin typeface="Times New Roman"/>
                        <a:ea typeface="Times New Roman"/>
                        <a:cs typeface="Times New Roman"/>
                        <a:sym typeface="Times New Roman"/>
                      </a:endParaRPr>
                    </a:p>
                    <a:p>
                      <a:pPr indent="0" lvl="0" marL="0" rtl="0" algn="ctr">
                        <a:spcBef>
                          <a:spcPts val="0"/>
                        </a:spcBef>
                        <a:spcAft>
                          <a:spcPts val="0"/>
                        </a:spcAft>
                        <a:buNone/>
                      </a:pPr>
                      <a:r>
                        <a:rPr lang="en-US">
                          <a:latin typeface="Times New Roman"/>
                          <a:ea typeface="Times New Roman"/>
                          <a:cs typeface="Times New Roman"/>
                          <a:sym typeface="Times New Roman"/>
                        </a:rPr>
                        <a:t>Image file name</a:t>
                      </a:r>
                      <a:endParaRPr>
                        <a:latin typeface="Times New Roman"/>
                        <a:ea typeface="Times New Roman"/>
                        <a:cs typeface="Times New Roman"/>
                        <a:sym typeface="Times New Roman"/>
                      </a:endParaRPr>
                    </a:p>
                  </a:txBody>
                  <a:tcPr marT="91425" marB="91425" marR="91425" marL="91425"/>
                </a:tc>
              </a:tr>
              <a:tr h="956350">
                <a:tc>
                  <a:txBody>
                    <a:bodyPr/>
                    <a:lstStyle/>
                    <a:p>
                      <a:pPr indent="0" lvl="0" marL="0" rtl="0" algn="ctr">
                        <a:spcBef>
                          <a:spcPts val="0"/>
                        </a:spcBef>
                        <a:spcAft>
                          <a:spcPts val="0"/>
                        </a:spcAft>
                        <a:buNone/>
                      </a:pPr>
                      <a:r>
                        <a:rPr lang="en-US">
                          <a:latin typeface="Times New Roman"/>
                          <a:ea typeface="Times New Roman"/>
                          <a:cs typeface="Times New Roman"/>
                          <a:sym typeface="Times New Roman"/>
                        </a:rPr>
                        <a:t>Operation</a:t>
                      </a:r>
                      <a:endParaRPr>
                        <a:latin typeface="Times New Roman"/>
                        <a:ea typeface="Times New Roman"/>
                        <a:cs typeface="Times New Roman"/>
                        <a:sym typeface="Times New Roman"/>
                      </a:endParaRPr>
                    </a:p>
                    <a:p>
                      <a:pPr indent="0" lvl="0" marL="0" rtl="0" algn="ctr">
                        <a:spcBef>
                          <a:spcPts val="0"/>
                        </a:spcBef>
                        <a:spcAft>
                          <a:spcPts val="0"/>
                        </a:spcAft>
                        <a:buNone/>
                      </a:pPr>
                      <a:r>
                        <a:rPr lang="en-US">
                          <a:latin typeface="Times New Roman"/>
                          <a:ea typeface="Times New Roman"/>
                          <a:cs typeface="Times New Roman"/>
                          <a:sym typeface="Times New Roman"/>
                        </a:rPr>
                        <a:t>cv2.imread()</a:t>
                      </a:r>
                      <a:endParaRPr>
                        <a:latin typeface="Times New Roman"/>
                        <a:ea typeface="Times New Roman"/>
                        <a:cs typeface="Times New Roman"/>
                        <a:sym typeface="Times New Roman"/>
                      </a:endParaRPr>
                    </a:p>
                    <a:p>
                      <a:pPr indent="0" lvl="0" marL="0" rtl="0" algn="ctr">
                        <a:spcBef>
                          <a:spcPts val="0"/>
                        </a:spcBef>
                        <a:spcAft>
                          <a:spcPts val="0"/>
                        </a:spcAft>
                        <a:buNone/>
                      </a:pPr>
                      <a:r>
                        <a:rPr lang="en-US">
                          <a:latin typeface="Times New Roman"/>
                          <a:ea typeface="Times New Roman"/>
                          <a:cs typeface="Times New Roman"/>
                          <a:sym typeface="Times New Roman"/>
                        </a:rPr>
                        <a:t>cv2.imshow()</a:t>
                      </a:r>
                      <a:endParaRPr>
                        <a:latin typeface="Times New Roman"/>
                        <a:ea typeface="Times New Roman"/>
                        <a:cs typeface="Times New Roman"/>
                        <a:sym typeface="Times New Roman"/>
                      </a:endParaRPr>
                    </a:p>
                  </a:txBody>
                  <a:tcPr marT="91425" marB="91425" marR="91425" marL="91425"/>
                </a:tc>
              </a:tr>
            </a:tbl>
          </a:graphicData>
        </a:graphic>
      </p:graphicFrame>
      <p:graphicFrame>
        <p:nvGraphicFramePr>
          <p:cNvPr id="184" name="Google Shape;184;p16"/>
          <p:cNvGraphicFramePr/>
          <p:nvPr/>
        </p:nvGraphicFramePr>
        <p:xfrm>
          <a:off x="3461375" y="1467350"/>
          <a:ext cx="3000000" cy="3000000"/>
        </p:xfrm>
        <a:graphic>
          <a:graphicData uri="http://schemas.openxmlformats.org/drawingml/2006/table">
            <a:tbl>
              <a:tblPr>
                <a:noFill/>
                <a:tableStyleId>{61C055EE-C1B6-4271-B54F-553218813F32}</a:tableStyleId>
              </a:tblPr>
              <a:tblGrid>
                <a:gridCol w="1661200"/>
              </a:tblGrid>
              <a:tr h="396200">
                <a:tc>
                  <a:txBody>
                    <a:bodyPr/>
                    <a:lstStyle/>
                    <a:p>
                      <a:pPr indent="0" lvl="0" marL="0" rtl="0" algn="ctr">
                        <a:spcBef>
                          <a:spcPts val="0"/>
                        </a:spcBef>
                        <a:spcAft>
                          <a:spcPts val="0"/>
                        </a:spcAft>
                        <a:buNone/>
                      </a:pPr>
                      <a:r>
                        <a:rPr lang="en-US">
                          <a:latin typeface="Times New Roman"/>
                          <a:ea typeface="Times New Roman"/>
                          <a:cs typeface="Times New Roman"/>
                          <a:sym typeface="Times New Roman"/>
                        </a:rPr>
                        <a:t>Pre-processing</a:t>
                      </a:r>
                      <a:endParaRPr>
                        <a:latin typeface="Times New Roman"/>
                        <a:ea typeface="Times New Roman"/>
                        <a:cs typeface="Times New Roman"/>
                        <a:sym typeface="Times New Roman"/>
                      </a:endParaRPr>
                    </a:p>
                  </a:txBody>
                  <a:tcPr marT="91425" marB="91425" marR="91425" marL="91425"/>
                </a:tc>
              </a:tr>
              <a:tr h="822925">
                <a:tc>
                  <a:txBody>
                    <a:bodyPr/>
                    <a:lstStyle/>
                    <a:p>
                      <a:pPr indent="0" lvl="0" marL="0" rtl="0" algn="ctr">
                        <a:spcBef>
                          <a:spcPts val="0"/>
                        </a:spcBef>
                        <a:spcAft>
                          <a:spcPts val="0"/>
                        </a:spcAft>
                        <a:buNone/>
                      </a:pPr>
                      <a:r>
                        <a:rPr lang="en-US">
                          <a:latin typeface="Times New Roman"/>
                          <a:ea typeface="Times New Roman"/>
                          <a:cs typeface="Times New Roman"/>
                          <a:sym typeface="Times New Roman"/>
                        </a:rPr>
                        <a:t>Attributes</a:t>
                      </a:r>
                      <a:endParaRPr>
                        <a:latin typeface="Times New Roman"/>
                        <a:ea typeface="Times New Roman"/>
                        <a:cs typeface="Times New Roman"/>
                        <a:sym typeface="Times New Roman"/>
                      </a:endParaRPr>
                    </a:p>
                    <a:p>
                      <a:pPr indent="0" lvl="0" marL="0" rtl="0" algn="ctr">
                        <a:spcBef>
                          <a:spcPts val="0"/>
                        </a:spcBef>
                        <a:spcAft>
                          <a:spcPts val="0"/>
                        </a:spcAft>
                        <a:buNone/>
                      </a:pPr>
                      <a:r>
                        <a:rPr lang="en-US">
                          <a:latin typeface="Times New Roman"/>
                          <a:ea typeface="Times New Roman"/>
                          <a:cs typeface="Times New Roman"/>
                          <a:sym typeface="Times New Roman"/>
                        </a:rPr>
                        <a:t>Gray</a:t>
                      </a:r>
                      <a:endParaRPr>
                        <a:latin typeface="Times New Roman"/>
                        <a:ea typeface="Times New Roman"/>
                        <a:cs typeface="Times New Roman"/>
                        <a:sym typeface="Times New Roman"/>
                      </a:endParaRPr>
                    </a:p>
                    <a:p>
                      <a:pPr indent="0" lvl="0" marL="0" rtl="0" algn="ctr">
                        <a:spcBef>
                          <a:spcPts val="0"/>
                        </a:spcBef>
                        <a:spcAft>
                          <a:spcPts val="0"/>
                        </a:spcAft>
                        <a:buNone/>
                      </a:pPr>
                      <a:r>
                        <a:rPr lang="en-US">
                          <a:latin typeface="Times New Roman"/>
                          <a:ea typeface="Times New Roman"/>
                          <a:cs typeface="Times New Roman"/>
                          <a:sym typeface="Times New Roman"/>
                        </a:rPr>
                        <a:t>Image</a:t>
                      </a:r>
                      <a:endParaRPr>
                        <a:latin typeface="Times New Roman"/>
                        <a:ea typeface="Times New Roman"/>
                        <a:cs typeface="Times New Roman"/>
                        <a:sym typeface="Times New Roman"/>
                      </a:endParaRPr>
                    </a:p>
                  </a:txBody>
                  <a:tcPr marT="91425" marB="91425" marR="91425" marL="91425"/>
                </a:tc>
              </a:tr>
              <a:tr h="1036300">
                <a:tc>
                  <a:txBody>
                    <a:bodyPr/>
                    <a:lstStyle/>
                    <a:p>
                      <a:pPr indent="0" lvl="0" marL="0" rtl="0" algn="ctr">
                        <a:spcBef>
                          <a:spcPts val="0"/>
                        </a:spcBef>
                        <a:spcAft>
                          <a:spcPts val="0"/>
                        </a:spcAft>
                        <a:buNone/>
                      </a:pPr>
                      <a:r>
                        <a:rPr lang="en-US">
                          <a:latin typeface="Times New Roman"/>
                          <a:ea typeface="Times New Roman"/>
                          <a:cs typeface="Times New Roman"/>
                          <a:sym typeface="Times New Roman"/>
                        </a:rPr>
                        <a:t>Operation</a:t>
                      </a:r>
                      <a:endParaRPr>
                        <a:latin typeface="Times New Roman"/>
                        <a:ea typeface="Times New Roman"/>
                        <a:cs typeface="Times New Roman"/>
                        <a:sym typeface="Times New Roman"/>
                      </a:endParaRPr>
                    </a:p>
                    <a:p>
                      <a:pPr indent="0" lvl="0" marL="0" rtl="0" algn="ctr">
                        <a:spcBef>
                          <a:spcPts val="0"/>
                        </a:spcBef>
                        <a:spcAft>
                          <a:spcPts val="0"/>
                        </a:spcAft>
                        <a:buNone/>
                      </a:pPr>
                      <a:r>
                        <a:rPr lang="en-US">
                          <a:latin typeface="Times New Roman"/>
                          <a:ea typeface="Times New Roman"/>
                          <a:cs typeface="Times New Roman"/>
                          <a:sym typeface="Times New Roman"/>
                        </a:rPr>
                        <a:t>cv2.cvtcolor()</a:t>
                      </a:r>
                      <a:endParaRPr>
                        <a:latin typeface="Times New Roman"/>
                        <a:ea typeface="Times New Roman"/>
                        <a:cs typeface="Times New Roman"/>
                        <a:sym typeface="Times New Roman"/>
                      </a:endParaRPr>
                    </a:p>
                    <a:p>
                      <a:pPr indent="0" lvl="0" marL="0" rtl="0" algn="ctr">
                        <a:spcBef>
                          <a:spcPts val="0"/>
                        </a:spcBef>
                        <a:spcAft>
                          <a:spcPts val="0"/>
                        </a:spcAft>
                        <a:buNone/>
                      </a:pPr>
                      <a:r>
                        <a:rPr lang="en-US">
                          <a:latin typeface="Times New Roman"/>
                          <a:ea typeface="Times New Roman"/>
                          <a:cs typeface="Times New Roman"/>
                          <a:sym typeface="Times New Roman"/>
                        </a:rPr>
                        <a:t>imutils.resize()</a:t>
                      </a:r>
                      <a:endParaRPr>
                        <a:latin typeface="Times New Roman"/>
                        <a:ea typeface="Times New Roman"/>
                        <a:cs typeface="Times New Roman"/>
                        <a:sym typeface="Times New Roman"/>
                      </a:endParaRPr>
                    </a:p>
                    <a:p>
                      <a:pPr indent="0" lvl="0" marL="0" rtl="0" algn="ctr">
                        <a:spcBef>
                          <a:spcPts val="0"/>
                        </a:spcBef>
                        <a:spcAft>
                          <a:spcPts val="0"/>
                        </a:spcAft>
                        <a:buNone/>
                      </a:pPr>
                      <a:r>
                        <a:rPr lang="en-US">
                          <a:latin typeface="Times New Roman"/>
                          <a:ea typeface="Times New Roman"/>
                          <a:cs typeface="Times New Roman"/>
                          <a:sym typeface="Times New Roman"/>
                        </a:rPr>
                        <a:t>cv2.bilateralFilter()</a:t>
                      </a:r>
                      <a:endParaRPr>
                        <a:latin typeface="Times New Roman"/>
                        <a:ea typeface="Times New Roman"/>
                        <a:cs typeface="Times New Roman"/>
                        <a:sym typeface="Times New Roman"/>
                      </a:endParaRPr>
                    </a:p>
                  </a:txBody>
                  <a:tcPr marT="91425" marB="91425" marR="91425" marL="91425"/>
                </a:tc>
              </a:tr>
            </a:tbl>
          </a:graphicData>
        </a:graphic>
      </p:graphicFrame>
      <p:graphicFrame>
        <p:nvGraphicFramePr>
          <p:cNvPr id="185" name="Google Shape;185;p16"/>
          <p:cNvGraphicFramePr/>
          <p:nvPr/>
        </p:nvGraphicFramePr>
        <p:xfrm>
          <a:off x="6208500" y="1321725"/>
          <a:ext cx="3000000" cy="3000000"/>
        </p:xfrm>
        <a:graphic>
          <a:graphicData uri="http://schemas.openxmlformats.org/drawingml/2006/table">
            <a:tbl>
              <a:tblPr>
                <a:noFill/>
                <a:tableStyleId>{61C055EE-C1B6-4271-B54F-553218813F32}</a:tableStyleId>
              </a:tblPr>
              <a:tblGrid>
                <a:gridCol w="1784350"/>
              </a:tblGrid>
              <a:tr h="381000">
                <a:tc>
                  <a:txBody>
                    <a:bodyPr/>
                    <a:lstStyle/>
                    <a:p>
                      <a:pPr indent="0" lvl="0" marL="0" rtl="0" algn="ctr">
                        <a:spcBef>
                          <a:spcPts val="0"/>
                        </a:spcBef>
                        <a:spcAft>
                          <a:spcPts val="0"/>
                        </a:spcAft>
                        <a:buNone/>
                      </a:pPr>
                      <a:r>
                        <a:rPr lang="en-US"/>
                        <a:t>Plate Localization</a:t>
                      </a:r>
                      <a:endParaRPr/>
                    </a:p>
                  </a:txBody>
                  <a:tcPr marT="91425" marB="91425" marR="91425" marL="91425"/>
                </a:tc>
              </a:tr>
              <a:tr h="381000">
                <a:tc>
                  <a:txBody>
                    <a:bodyPr/>
                    <a:lstStyle/>
                    <a:p>
                      <a:pPr indent="0" lvl="0" marL="0" rtl="0" algn="ctr">
                        <a:spcBef>
                          <a:spcPts val="0"/>
                        </a:spcBef>
                        <a:spcAft>
                          <a:spcPts val="0"/>
                        </a:spcAft>
                        <a:buNone/>
                      </a:pPr>
                      <a:r>
                        <a:rPr lang="en-US"/>
                        <a:t>Attributes</a:t>
                      </a:r>
                      <a:endParaRPr/>
                    </a:p>
                    <a:p>
                      <a:pPr indent="0" lvl="0" marL="0" rtl="0" algn="ctr">
                        <a:spcBef>
                          <a:spcPts val="0"/>
                        </a:spcBef>
                        <a:spcAft>
                          <a:spcPts val="0"/>
                        </a:spcAft>
                        <a:buNone/>
                      </a:pPr>
                      <a:r>
                        <a:rPr lang="en-US"/>
                        <a:t>edged</a:t>
                      </a:r>
                      <a:endParaRPr/>
                    </a:p>
                    <a:p>
                      <a:pPr indent="0" lvl="0" marL="0" rtl="0" algn="ctr">
                        <a:spcBef>
                          <a:spcPts val="0"/>
                        </a:spcBef>
                        <a:spcAft>
                          <a:spcPts val="0"/>
                        </a:spcAft>
                        <a:buNone/>
                      </a:pPr>
                      <a:r>
                        <a:rPr lang="en-US"/>
                        <a:t>image1</a:t>
                      </a:r>
                      <a:endParaRPr/>
                    </a:p>
                    <a:p>
                      <a:pPr indent="0" lvl="0" marL="0" rtl="0" algn="ctr">
                        <a:spcBef>
                          <a:spcPts val="0"/>
                        </a:spcBef>
                        <a:spcAft>
                          <a:spcPts val="0"/>
                        </a:spcAft>
                        <a:buNone/>
                      </a:pPr>
                      <a:r>
                        <a:rPr lang="en-US"/>
                        <a:t>image2</a:t>
                      </a:r>
                      <a:endParaRPr/>
                    </a:p>
                    <a:p>
                      <a:pPr indent="0" lvl="0" marL="0" rtl="0" algn="ctr">
                        <a:spcBef>
                          <a:spcPts val="0"/>
                        </a:spcBef>
                        <a:spcAft>
                          <a:spcPts val="0"/>
                        </a:spcAft>
                        <a:buNone/>
                      </a:pPr>
                      <a:r>
                        <a:rPr lang="en-US"/>
                        <a:t>approx</a:t>
                      </a:r>
                      <a:endParaRPr/>
                    </a:p>
                  </a:txBody>
                  <a:tcPr marT="91425" marB="91425" marR="91425" marL="91425"/>
                </a:tc>
              </a:tr>
              <a:tr h="381000">
                <a:tc>
                  <a:txBody>
                    <a:bodyPr/>
                    <a:lstStyle/>
                    <a:p>
                      <a:pPr indent="0" lvl="0" marL="0" rtl="0" algn="ctr">
                        <a:spcBef>
                          <a:spcPts val="0"/>
                        </a:spcBef>
                        <a:spcAft>
                          <a:spcPts val="0"/>
                        </a:spcAft>
                        <a:buNone/>
                      </a:pPr>
                      <a:r>
                        <a:rPr lang="en-US"/>
                        <a:t>Operation</a:t>
                      </a:r>
                      <a:endParaRPr/>
                    </a:p>
                    <a:p>
                      <a:pPr indent="0" lvl="0" marL="0" rtl="0" algn="ctr">
                        <a:spcBef>
                          <a:spcPts val="0"/>
                        </a:spcBef>
                        <a:spcAft>
                          <a:spcPts val="0"/>
                        </a:spcAft>
                        <a:buNone/>
                      </a:pPr>
                      <a:r>
                        <a:rPr lang="en-US"/>
                        <a:t>canny()</a:t>
                      </a:r>
                      <a:endParaRPr/>
                    </a:p>
                    <a:p>
                      <a:pPr indent="0" lvl="0" marL="0" rtl="0" algn="ctr">
                        <a:spcBef>
                          <a:spcPts val="0"/>
                        </a:spcBef>
                        <a:spcAft>
                          <a:spcPts val="0"/>
                        </a:spcAft>
                        <a:buNone/>
                      </a:pPr>
                      <a:r>
                        <a:rPr lang="en-US"/>
                        <a:t>findContours()</a:t>
                      </a:r>
                      <a:endParaRPr/>
                    </a:p>
                    <a:p>
                      <a:pPr indent="0" lvl="0" marL="0" rtl="0" algn="ctr">
                        <a:spcBef>
                          <a:spcPts val="0"/>
                        </a:spcBef>
                        <a:spcAft>
                          <a:spcPts val="0"/>
                        </a:spcAft>
                        <a:buNone/>
                      </a:pPr>
                      <a:r>
                        <a:rPr lang="en-US"/>
                        <a:t>cv2.approxPolyDP()</a:t>
                      </a:r>
                      <a:endParaRPr/>
                    </a:p>
                  </a:txBody>
                  <a:tcPr marT="91425" marB="91425" marR="91425" marL="91425"/>
                </a:tc>
              </a:tr>
            </a:tbl>
          </a:graphicData>
        </a:graphic>
      </p:graphicFrame>
      <p:graphicFrame>
        <p:nvGraphicFramePr>
          <p:cNvPr id="186" name="Google Shape;186;p16"/>
          <p:cNvGraphicFramePr/>
          <p:nvPr/>
        </p:nvGraphicFramePr>
        <p:xfrm>
          <a:off x="3017825" y="4739700"/>
          <a:ext cx="3000000" cy="3000000"/>
        </p:xfrm>
        <a:graphic>
          <a:graphicData uri="http://schemas.openxmlformats.org/drawingml/2006/table">
            <a:tbl>
              <a:tblPr>
                <a:noFill/>
                <a:tableStyleId>{61C055EE-C1B6-4271-B54F-553218813F32}</a:tableStyleId>
              </a:tblPr>
              <a:tblGrid>
                <a:gridCol w="2752125"/>
              </a:tblGrid>
              <a:tr h="396200">
                <a:tc>
                  <a:txBody>
                    <a:bodyPr/>
                    <a:lstStyle/>
                    <a:p>
                      <a:pPr indent="0" lvl="0" marL="0" rtl="0" algn="ctr">
                        <a:spcBef>
                          <a:spcPts val="0"/>
                        </a:spcBef>
                        <a:spcAft>
                          <a:spcPts val="0"/>
                        </a:spcAft>
                        <a:buNone/>
                      </a:pPr>
                      <a:r>
                        <a:rPr lang="en-US">
                          <a:latin typeface="Times New Roman"/>
                          <a:ea typeface="Times New Roman"/>
                          <a:cs typeface="Times New Roman"/>
                          <a:sym typeface="Times New Roman"/>
                        </a:rPr>
                        <a:t>Character recognition</a:t>
                      </a:r>
                      <a:endParaRPr>
                        <a:latin typeface="Times New Roman"/>
                        <a:ea typeface="Times New Roman"/>
                        <a:cs typeface="Times New Roman"/>
                        <a:sym typeface="Times New Roman"/>
                      </a:endParaRPr>
                    </a:p>
                  </a:txBody>
                  <a:tcPr marT="91425" marB="91425" marR="91425" marL="91425"/>
                </a:tc>
              </a:tr>
              <a:tr h="609575">
                <a:tc>
                  <a:txBody>
                    <a:bodyPr/>
                    <a:lstStyle/>
                    <a:p>
                      <a:pPr indent="0" lvl="0" marL="0" rtl="0" algn="ctr">
                        <a:spcBef>
                          <a:spcPts val="0"/>
                        </a:spcBef>
                        <a:spcAft>
                          <a:spcPts val="0"/>
                        </a:spcAft>
                        <a:buNone/>
                      </a:pPr>
                      <a:r>
                        <a:rPr lang="en-US">
                          <a:latin typeface="Times New Roman"/>
                          <a:ea typeface="Times New Roman"/>
                          <a:cs typeface="Times New Roman"/>
                          <a:sym typeface="Times New Roman"/>
                        </a:rPr>
                        <a:t>Attributes</a:t>
                      </a:r>
                      <a:endParaRPr>
                        <a:latin typeface="Times New Roman"/>
                        <a:ea typeface="Times New Roman"/>
                        <a:cs typeface="Times New Roman"/>
                        <a:sym typeface="Times New Roman"/>
                      </a:endParaRPr>
                    </a:p>
                    <a:p>
                      <a:pPr indent="0" lvl="0" marL="0" rtl="0" algn="ctr">
                        <a:spcBef>
                          <a:spcPts val="0"/>
                        </a:spcBef>
                        <a:spcAft>
                          <a:spcPts val="0"/>
                        </a:spcAft>
                        <a:buNone/>
                      </a:pPr>
                      <a:r>
                        <a:rPr lang="en-US">
                          <a:latin typeface="Times New Roman"/>
                          <a:ea typeface="Times New Roman"/>
                          <a:cs typeface="Times New Roman"/>
                          <a:sym typeface="Times New Roman"/>
                        </a:rPr>
                        <a:t>Text</a:t>
                      </a:r>
                      <a:endParaRPr>
                        <a:latin typeface="Times New Roman"/>
                        <a:ea typeface="Times New Roman"/>
                        <a:cs typeface="Times New Roman"/>
                        <a:sym typeface="Times New Roman"/>
                      </a:endParaRPr>
                    </a:p>
                  </a:txBody>
                  <a:tcPr marT="91425" marB="91425" marR="91425" marL="91425"/>
                </a:tc>
              </a:tr>
              <a:tr h="609575">
                <a:tc>
                  <a:txBody>
                    <a:bodyPr/>
                    <a:lstStyle/>
                    <a:p>
                      <a:pPr indent="0" lvl="0" marL="0" rtl="0" algn="ctr">
                        <a:spcBef>
                          <a:spcPts val="0"/>
                        </a:spcBef>
                        <a:spcAft>
                          <a:spcPts val="0"/>
                        </a:spcAft>
                        <a:buNone/>
                      </a:pPr>
                      <a:r>
                        <a:rPr lang="en-US">
                          <a:latin typeface="Times New Roman"/>
                          <a:ea typeface="Times New Roman"/>
                          <a:cs typeface="Times New Roman"/>
                          <a:sym typeface="Times New Roman"/>
                        </a:rPr>
                        <a:t>pytesseract.image_to_string()</a:t>
                      </a:r>
                      <a:endParaRPr>
                        <a:latin typeface="Times New Roman"/>
                        <a:ea typeface="Times New Roman"/>
                        <a:cs typeface="Times New Roman"/>
                        <a:sym typeface="Times New Roman"/>
                      </a:endParaRPr>
                    </a:p>
                  </a:txBody>
                  <a:tcPr marT="91425" marB="91425" marR="91425" marL="91425"/>
                </a:tc>
              </a:tr>
            </a:tbl>
          </a:graphicData>
        </a:graphic>
      </p:graphicFrame>
      <p:cxnSp>
        <p:nvCxnSpPr>
          <p:cNvPr id="187" name="Google Shape;187;p16"/>
          <p:cNvCxnSpPr/>
          <p:nvPr/>
        </p:nvCxnSpPr>
        <p:spPr>
          <a:xfrm>
            <a:off x="2504875" y="2510175"/>
            <a:ext cx="953400" cy="1854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88" name="Google Shape;188;p16"/>
          <p:cNvCxnSpPr/>
          <p:nvPr/>
        </p:nvCxnSpPr>
        <p:spPr>
          <a:xfrm>
            <a:off x="5139525" y="2708775"/>
            <a:ext cx="1045800" cy="2382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89" name="Google Shape;189;p16"/>
          <p:cNvCxnSpPr/>
          <p:nvPr/>
        </p:nvCxnSpPr>
        <p:spPr>
          <a:xfrm>
            <a:off x="8012475" y="2973575"/>
            <a:ext cx="675300" cy="39900"/>
          </a:xfrm>
          <a:prstGeom prst="straightConnector1">
            <a:avLst/>
          </a:prstGeom>
          <a:noFill/>
          <a:ln cap="flat" cmpd="sng" w="9525">
            <a:solidFill>
              <a:schemeClr val="dk2"/>
            </a:solidFill>
            <a:prstDash val="solid"/>
            <a:round/>
            <a:headEnd len="med" w="med" type="none"/>
            <a:tailEnd len="med" w="med" type="none"/>
          </a:ln>
        </p:spPr>
      </p:cxnSp>
      <p:cxnSp>
        <p:nvCxnSpPr>
          <p:cNvPr id="190" name="Google Shape;190;p16"/>
          <p:cNvCxnSpPr/>
          <p:nvPr/>
        </p:nvCxnSpPr>
        <p:spPr>
          <a:xfrm rot="10800000">
            <a:off x="5735325" y="5753900"/>
            <a:ext cx="2939100" cy="26400"/>
          </a:xfrm>
          <a:prstGeom prst="straightConnector1">
            <a:avLst/>
          </a:prstGeom>
          <a:noFill/>
          <a:ln cap="flat" cmpd="sng" w="9525">
            <a:solidFill>
              <a:schemeClr val="dk2"/>
            </a:solidFill>
            <a:prstDash val="solid"/>
            <a:round/>
            <a:headEnd len="med" w="med" type="none"/>
            <a:tailEnd len="med" w="med" type="none"/>
          </a:ln>
        </p:spPr>
      </p:cxnSp>
      <p:cxnSp>
        <p:nvCxnSpPr>
          <p:cNvPr id="191" name="Google Shape;191;p16"/>
          <p:cNvCxnSpPr/>
          <p:nvPr/>
        </p:nvCxnSpPr>
        <p:spPr>
          <a:xfrm flipH="1">
            <a:off x="8661225" y="3013200"/>
            <a:ext cx="13200" cy="2754000"/>
          </a:xfrm>
          <a:prstGeom prst="straightConnector1">
            <a:avLst/>
          </a:prstGeom>
          <a:noFill/>
          <a:ln cap="flat" cmpd="sng" w="9525">
            <a:solidFill>
              <a:schemeClr val="dk2"/>
            </a:solidFill>
            <a:prstDash val="solid"/>
            <a:round/>
            <a:headEnd len="med" w="med" type="none"/>
            <a:tailEnd len="med" w="med" type="none"/>
          </a:ln>
        </p:spPr>
      </p:cxnSp>
      <p:sp>
        <p:nvSpPr>
          <p:cNvPr id="192" name="Google Shape;192;p16"/>
          <p:cNvSpPr txBox="1"/>
          <p:nvPr/>
        </p:nvSpPr>
        <p:spPr>
          <a:xfrm>
            <a:off x="770525" y="590475"/>
            <a:ext cx="69042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Times New Roman"/>
              <a:buChar char="●"/>
            </a:pPr>
            <a:r>
              <a:rPr b="1" lang="en-US" sz="1800">
                <a:latin typeface="Times New Roman"/>
                <a:ea typeface="Times New Roman"/>
                <a:cs typeface="Times New Roman"/>
                <a:sym typeface="Times New Roman"/>
              </a:rPr>
              <a:t>Class Diagram</a:t>
            </a:r>
            <a:endParaRPr b="1" sz="18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7"/>
          <p:cNvSpPr txBox="1"/>
          <p:nvPr>
            <p:ph type="title"/>
          </p:nvPr>
        </p:nvSpPr>
        <p:spPr>
          <a:xfrm>
            <a:off x="1675250" y="486099"/>
            <a:ext cx="5422800" cy="56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2400"/>
              <a:t>Code Implementation</a:t>
            </a:r>
            <a:endParaRPr sz="2400"/>
          </a:p>
        </p:txBody>
      </p:sp>
      <p:sp>
        <p:nvSpPr>
          <p:cNvPr id="199" name="Google Shape;199;p17"/>
          <p:cNvSpPr txBox="1"/>
          <p:nvPr>
            <p:ph idx="1" type="body"/>
          </p:nvPr>
        </p:nvSpPr>
        <p:spPr>
          <a:xfrm>
            <a:off x="351000" y="1000849"/>
            <a:ext cx="8442000" cy="55338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US"/>
              <a:t>In order to </a:t>
            </a:r>
            <a:r>
              <a:rPr lang="en-US"/>
              <a:t>implement</a:t>
            </a:r>
            <a:r>
              <a:rPr lang="en-US"/>
              <a:t> the code we need to install some libraries. So, that we can import the and use it in our project.</a:t>
            </a:r>
            <a:endParaRPr/>
          </a:p>
          <a:p>
            <a:pPr indent="-317500" lvl="1" marL="914400" rtl="0" algn="l">
              <a:spcBef>
                <a:spcPts val="0"/>
              </a:spcBef>
              <a:spcAft>
                <a:spcPts val="0"/>
              </a:spcAft>
              <a:buSzPts val="1400"/>
              <a:buChar char="○"/>
            </a:pPr>
            <a:r>
              <a:rPr lang="en-US"/>
              <a:t>openCV</a:t>
            </a:r>
            <a:endParaRPr/>
          </a:p>
          <a:p>
            <a:pPr indent="-317500" lvl="1" marL="914400" rtl="0" algn="l">
              <a:spcBef>
                <a:spcPts val="0"/>
              </a:spcBef>
              <a:spcAft>
                <a:spcPts val="0"/>
              </a:spcAft>
              <a:buSzPts val="1400"/>
              <a:buChar char="○"/>
            </a:pPr>
            <a:r>
              <a:rPr lang="en-US"/>
              <a:t>imutils</a:t>
            </a:r>
            <a:endParaRPr/>
          </a:p>
          <a:p>
            <a:pPr indent="-317500" lvl="1" marL="914400" rtl="0" algn="l">
              <a:spcBef>
                <a:spcPts val="0"/>
              </a:spcBef>
              <a:spcAft>
                <a:spcPts val="0"/>
              </a:spcAft>
              <a:buSzPts val="1400"/>
              <a:buChar char="○"/>
            </a:pPr>
            <a:r>
              <a:rPr lang="en-US"/>
              <a:t>pytesseract OCR</a:t>
            </a:r>
            <a:endParaRPr/>
          </a:p>
          <a:p>
            <a:pPr indent="-317500" lvl="0" marL="457200" rtl="0" algn="l">
              <a:spcBef>
                <a:spcPts val="0"/>
              </a:spcBef>
              <a:spcAft>
                <a:spcPts val="0"/>
              </a:spcAft>
              <a:buSzPts val="1400"/>
              <a:buChar char="●"/>
            </a:pPr>
            <a:r>
              <a:rPr lang="en-US"/>
              <a:t>First, we will specify the location of </a:t>
            </a:r>
            <a:r>
              <a:rPr lang="en-US"/>
              <a:t>pytesseract to use it.</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Now, we will fetch the image. Also, we will resize and standardize the image using imutils and display the original image.</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US"/>
              <a:t> </a:t>
            </a:r>
            <a:endParaRPr/>
          </a:p>
          <a:p>
            <a:pPr indent="0" lvl="0" marL="0" rtl="0" algn="l">
              <a:spcBef>
                <a:spcPts val="0"/>
              </a:spcBef>
              <a:spcAft>
                <a:spcPts val="0"/>
              </a:spcAft>
              <a:buNone/>
            </a:pPr>
            <a:r>
              <a:rPr lang="en-US"/>
              <a:t> </a:t>
            </a:r>
            <a:endParaRPr/>
          </a:p>
        </p:txBody>
      </p:sp>
      <p:sp>
        <p:nvSpPr>
          <p:cNvPr id="200" name="Google Shape;200;p17"/>
          <p:cNvSpPr txBox="1"/>
          <p:nvPr>
            <p:ph idx="12" type="sldNum"/>
          </p:nvPr>
        </p:nvSpPr>
        <p:spPr>
          <a:xfrm>
            <a:off x="8496554" y="6475983"/>
            <a:ext cx="128400" cy="177900"/>
          </a:xfrm>
          <a:prstGeom prst="rect">
            <a:avLst/>
          </a:prstGeom>
        </p:spPr>
        <p:txBody>
          <a:bodyPr anchorCtr="0" anchor="t" bIns="0" lIns="0" spcFirstLastPara="1" rIns="0" wrap="square" tIns="0">
            <a:noAutofit/>
          </a:bodyPr>
          <a:lstStyle/>
          <a:p>
            <a:pPr indent="0" lvl="0" marL="25400" rtl="0" algn="l">
              <a:spcBef>
                <a:spcPts val="0"/>
              </a:spcBef>
              <a:spcAft>
                <a:spcPts val="0"/>
              </a:spcAft>
              <a:buClr>
                <a:srgbClr val="000000"/>
              </a:buClr>
              <a:buSzPts val="1200"/>
              <a:buFont typeface="Arial"/>
              <a:buNone/>
            </a:pPr>
            <a:fld id="{00000000-1234-1234-1234-123412341234}" type="slidenum">
              <a:rPr lang="en-US"/>
              <a:t>‹#›</a:t>
            </a:fld>
            <a:endParaRPr/>
          </a:p>
        </p:txBody>
      </p:sp>
      <p:pic>
        <p:nvPicPr>
          <p:cNvPr id="201" name="Google Shape;201;p17"/>
          <p:cNvPicPr preferRelativeResize="0"/>
          <p:nvPr/>
        </p:nvPicPr>
        <p:blipFill>
          <a:blip r:embed="rId3">
            <a:alphaModFix/>
          </a:blip>
          <a:stretch>
            <a:fillRect/>
          </a:stretch>
        </p:blipFill>
        <p:spPr>
          <a:xfrm>
            <a:off x="873575" y="2705100"/>
            <a:ext cx="7972425" cy="1287900"/>
          </a:xfrm>
          <a:prstGeom prst="rect">
            <a:avLst/>
          </a:prstGeom>
          <a:noFill/>
          <a:ln>
            <a:noFill/>
          </a:ln>
        </p:spPr>
      </p:pic>
      <p:pic>
        <p:nvPicPr>
          <p:cNvPr id="202" name="Google Shape;202;p17"/>
          <p:cNvPicPr preferRelativeResize="0"/>
          <p:nvPr/>
        </p:nvPicPr>
        <p:blipFill>
          <a:blip r:embed="rId4">
            <a:alphaModFix/>
          </a:blip>
          <a:stretch>
            <a:fillRect/>
          </a:stretch>
        </p:blipFill>
        <p:spPr>
          <a:xfrm>
            <a:off x="873563" y="4947725"/>
            <a:ext cx="3629025" cy="1066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8"/>
          <p:cNvSpPr txBox="1"/>
          <p:nvPr>
            <p:ph idx="1" type="body"/>
          </p:nvPr>
        </p:nvSpPr>
        <p:spPr>
          <a:xfrm>
            <a:off x="351000" y="696400"/>
            <a:ext cx="8442000" cy="5507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Now, we will convert our image to grayscale which will reduce the dimension and also the complexity of the image. </a:t>
            </a:r>
            <a:r>
              <a:rPr lang="en-US">
                <a:highlight>
                  <a:srgbClr val="FFFFFF"/>
                </a:highlight>
                <a:latin typeface="Times New Roman"/>
                <a:ea typeface="Times New Roman"/>
                <a:cs typeface="Times New Roman"/>
                <a:sym typeface="Times New Roman"/>
              </a:rPr>
              <a:t>Also there are some algorithm like canny that work only with gray scale image.</a:t>
            </a:r>
            <a:endParaRPr>
              <a:highlight>
                <a:srgbClr val="FFFFFF"/>
              </a:highlight>
              <a:latin typeface="Times New Roman"/>
              <a:ea typeface="Times New Roman"/>
              <a:cs typeface="Times New Roman"/>
              <a:sym typeface="Times New Roman"/>
            </a:endParaRPr>
          </a:p>
          <a:p>
            <a:pPr indent="0" lvl="0" marL="457200" rtl="0" algn="l">
              <a:spcBef>
                <a:spcPts val="0"/>
              </a:spcBef>
              <a:spcAft>
                <a:spcPts val="0"/>
              </a:spcAft>
              <a:buNone/>
            </a:pPr>
            <a:r>
              <a:t/>
            </a:r>
            <a:endParaRPr>
              <a:highlight>
                <a:srgbClr val="FFFFFF"/>
              </a:highlight>
              <a:latin typeface="Times New Roman"/>
              <a:ea typeface="Times New Roman"/>
              <a:cs typeface="Times New Roman"/>
              <a:sym typeface="Times New Roman"/>
            </a:endParaRPr>
          </a:p>
        </p:txBody>
      </p:sp>
      <p:sp>
        <p:nvSpPr>
          <p:cNvPr id="209" name="Google Shape;209;p18"/>
          <p:cNvSpPr txBox="1"/>
          <p:nvPr>
            <p:ph idx="12" type="sldNum"/>
          </p:nvPr>
        </p:nvSpPr>
        <p:spPr>
          <a:xfrm>
            <a:off x="8496554" y="6475983"/>
            <a:ext cx="128400" cy="177900"/>
          </a:xfrm>
          <a:prstGeom prst="rect">
            <a:avLst/>
          </a:prstGeom>
        </p:spPr>
        <p:txBody>
          <a:bodyPr anchorCtr="0" anchor="t" bIns="0" lIns="0" spcFirstLastPara="1" rIns="0" wrap="square" tIns="0">
            <a:noAutofit/>
          </a:bodyPr>
          <a:lstStyle/>
          <a:p>
            <a:pPr indent="0" lvl="0" marL="25400" rtl="0" algn="l">
              <a:spcBef>
                <a:spcPts val="0"/>
              </a:spcBef>
              <a:spcAft>
                <a:spcPts val="0"/>
              </a:spcAft>
              <a:buClr>
                <a:srgbClr val="000000"/>
              </a:buClr>
              <a:buSzPts val="1200"/>
              <a:buFont typeface="Arial"/>
              <a:buNone/>
            </a:pPr>
            <a:fld id="{00000000-1234-1234-1234-123412341234}" type="slidenum">
              <a:rPr lang="en-US"/>
              <a:t>‹#›</a:t>
            </a:fld>
            <a:endParaRPr/>
          </a:p>
        </p:txBody>
      </p:sp>
      <p:pic>
        <p:nvPicPr>
          <p:cNvPr id="210" name="Google Shape;210;p18"/>
          <p:cNvPicPr preferRelativeResize="0"/>
          <p:nvPr/>
        </p:nvPicPr>
        <p:blipFill>
          <a:blip r:embed="rId3">
            <a:alphaModFix/>
          </a:blip>
          <a:stretch>
            <a:fillRect/>
          </a:stretch>
        </p:blipFill>
        <p:spPr>
          <a:xfrm>
            <a:off x="2015025" y="759075"/>
            <a:ext cx="5150125" cy="2201250"/>
          </a:xfrm>
          <a:prstGeom prst="rect">
            <a:avLst/>
          </a:prstGeom>
          <a:noFill/>
          <a:ln>
            <a:noFill/>
          </a:ln>
        </p:spPr>
      </p:pic>
      <p:pic>
        <p:nvPicPr>
          <p:cNvPr id="211" name="Google Shape;211;p18"/>
          <p:cNvPicPr preferRelativeResize="0"/>
          <p:nvPr/>
        </p:nvPicPr>
        <p:blipFill>
          <a:blip r:embed="rId4">
            <a:alphaModFix/>
          </a:blip>
          <a:stretch>
            <a:fillRect/>
          </a:stretch>
        </p:blipFill>
        <p:spPr>
          <a:xfrm>
            <a:off x="810600" y="4509675"/>
            <a:ext cx="4610100" cy="857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9"/>
          <p:cNvSpPr txBox="1"/>
          <p:nvPr>
            <p:ph idx="1" type="body"/>
          </p:nvPr>
        </p:nvSpPr>
        <p:spPr>
          <a:xfrm>
            <a:off x="351000" y="656677"/>
            <a:ext cx="8442000" cy="54282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US"/>
              <a:t>Now, we will reduce noise from the image and make it smooth(bilateralfilter).</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Now we will find the edge of the </a:t>
            </a:r>
            <a:r>
              <a:rPr lang="en-US"/>
              <a:t>image using</a:t>
            </a:r>
            <a:r>
              <a:rPr lang="en-US"/>
              <a:t> canny edge detection algorithm in order of extraction of the image.</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Now we will find the contours based on the image.</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US"/>
              <a:t>Here, cntns </a:t>
            </a:r>
            <a:r>
              <a:rPr lang="en-US">
                <a:highlight>
                  <a:schemeClr val="lt1"/>
                </a:highlight>
                <a:latin typeface="Times New Roman"/>
                <a:ea typeface="Times New Roman"/>
                <a:cs typeface="Times New Roman"/>
                <a:sym typeface="Times New Roman"/>
              </a:rPr>
              <a:t>is contours which means that it is like the curve joining all the contour </a:t>
            </a:r>
            <a:r>
              <a:rPr lang="en-US">
                <a:latin typeface="Times New Roman"/>
                <a:ea typeface="Times New Roman"/>
                <a:cs typeface="Times New Roman"/>
                <a:sym typeface="Times New Roman"/>
              </a:rPr>
              <a:t>points. new is </a:t>
            </a:r>
            <a:r>
              <a:rPr lang="en-US">
                <a:latin typeface="Times New Roman"/>
                <a:ea typeface="Times New Roman"/>
                <a:cs typeface="Times New Roman"/>
                <a:sym typeface="Times New Roman"/>
              </a:rPr>
              <a:t>hierarchy relationship, RETR_LIST - it retrieves all the contours but does not create any parent child relationship, CHAIN_APPROX_SIMPLE - it  removes all the redundant points and compress by saving memory.</a:t>
            </a:r>
            <a:br>
              <a:rPr lang="en-US">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0" lvl="0" marL="457200" rtl="0" algn="l">
              <a:spcBef>
                <a:spcPts val="0"/>
              </a:spcBef>
              <a:spcAft>
                <a:spcPts val="0"/>
              </a:spcAft>
              <a:buNone/>
            </a:pPr>
            <a:br>
              <a:rPr lang="en-US" sz="1200">
                <a:latin typeface="Arial"/>
                <a:ea typeface="Arial"/>
                <a:cs typeface="Arial"/>
                <a:sym typeface="Arial"/>
              </a:rPr>
            </a:br>
            <a:endParaRPr/>
          </a:p>
          <a:p>
            <a:pPr indent="0" lvl="0" marL="457200" rtl="0" algn="l">
              <a:spcBef>
                <a:spcPts val="0"/>
              </a:spcBef>
              <a:spcAft>
                <a:spcPts val="0"/>
              </a:spcAft>
              <a:buNone/>
            </a:pPr>
            <a:r>
              <a:t/>
            </a:r>
            <a:endParaRPr/>
          </a:p>
        </p:txBody>
      </p:sp>
      <p:sp>
        <p:nvSpPr>
          <p:cNvPr id="218" name="Google Shape;218;p19"/>
          <p:cNvSpPr txBox="1"/>
          <p:nvPr>
            <p:ph idx="12" type="sldNum"/>
          </p:nvPr>
        </p:nvSpPr>
        <p:spPr>
          <a:xfrm>
            <a:off x="8496554" y="6475983"/>
            <a:ext cx="128400" cy="177900"/>
          </a:xfrm>
          <a:prstGeom prst="rect">
            <a:avLst/>
          </a:prstGeom>
        </p:spPr>
        <p:txBody>
          <a:bodyPr anchorCtr="0" anchor="t" bIns="0" lIns="0" spcFirstLastPara="1" rIns="0" wrap="square" tIns="0">
            <a:noAutofit/>
          </a:bodyPr>
          <a:lstStyle/>
          <a:p>
            <a:pPr indent="0" lvl="0" marL="25400" rtl="0" algn="l">
              <a:spcBef>
                <a:spcPts val="0"/>
              </a:spcBef>
              <a:spcAft>
                <a:spcPts val="0"/>
              </a:spcAft>
              <a:buClr>
                <a:srgbClr val="000000"/>
              </a:buClr>
              <a:buSzPts val="1200"/>
              <a:buFont typeface="Arial"/>
              <a:buNone/>
            </a:pPr>
            <a:fld id="{00000000-1234-1234-1234-123412341234}" type="slidenum">
              <a:rPr lang="en-US"/>
              <a:t>‹#›</a:t>
            </a:fld>
            <a:endParaRPr/>
          </a:p>
        </p:txBody>
      </p:sp>
      <p:pic>
        <p:nvPicPr>
          <p:cNvPr id="219" name="Google Shape;219;p19"/>
          <p:cNvPicPr preferRelativeResize="0"/>
          <p:nvPr/>
        </p:nvPicPr>
        <p:blipFill>
          <a:blip r:embed="rId3">
            <a:alphaModFix/>
          </a:blip>
          <a:stretch>
            <a:fillRect/>
          </a:stretch>
        </p:blipFill>
        <p:spPr>
          <a:xfrm>
            <a:off x="822813" y="1170663"/>
            <a:ext cx="4638675" cy="809625"/>
          </a:xfrm>
          <a:prstGeom prst="rect">
            <a:avLst/>
          </a:prstGeom>
          <a:noFill/>
          <a:ln>
            <a:noFill/>
          </a:ln>
        </p:spPr>
      </p:pic>
      <p:pic>
        <p:nvPicPr>
          <p:cNvPr id="220" name="Google Shape;220;p19"/>
          <p:cNvPicPr preferRelativeResize="0"/>
          <p:nvPr/>
        </p:nvPicPr>
        <p:blipFill>
          <a:blip r:embed="rId4">
            <a:alphaModFix/>
          </a:blip>
          <a:stretch>
            <a:fillRect/>
          </a:stretch>
        </p:blipFill>
        <p:spPr>
          <a:xfrm>
            <a:off x="822813" y="2611013"/>
            <a:ext cx="3571875" cy="828675"/>
          </a:xfrm>
          <a:prstGeom prst="rect">
            <a:avLst/>
          </a:prstGeom>
          <a:noFill/>
          <a:ln>
            <a:noFill/>
          </a:ln>
        </p:spPr>
      </p:pic>
      <p:pic>
        <p:nvPicPr>
          <p:cNvPr id="221" name="Google Shape;221;p19"/>
          <p:cNvPicPr preferRelativeResize="0"/>
          <p:nvPr/>
        </p:nvPicPr>
        <p:blipFill>
          <a:blip r:embed="rId5">
            <a:alphaModFix/>
          </a:blip>
          <a:stretch>
            <a:fillRect/>
          </a:stretch>
        </p:blipFill>
        <p:spPr>
          <a:xfrm>
            <a:off x="822825" y="3761502"/>
            <a:ext cx="7545197" cy="4683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0"/>
          <p:cNvSpPr txBox="1"/>
          <p:nvPr>
            <p:ph idx="1" type="body"/>
          </p:nvPr>
        </p:nvSpPr>
        <p:spPr>
          <a:xfrm>
            <a:off x="351000" y="603728"/>
            <a:ext cx="8442000" cy="54546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US"/>
              <a:t>Now we will copy all the image to draw all the contours.</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rPr lang="en-US">
                <a:latin typeface="Times New Roman"/>
                <a:ea typeface="Times New Roman"/>
                <a:cs typeface="Times New Roman"/>
                <a:sym typeface="Times New Roman"/>
              </a:rPr>
              <a:t>N</a:t>
            </a:r>
            <a:r>
              <a:rPr lang="en-US">
                <a:latin typeface="Times New Roman"/>
                <a:ea typeface="Times New Roman"/>
                <a:cs typeface="Times New Roman"/>
                <a:sym typeface="Times New Roman"/>
              </a:rPr>
              <a:t>ow we </a:t>
            </a:r>
            <a:r>
              <a:rPr lang="en-US">
                <a:latin typeface="Times New Roman"/>
                <a:ea typeface="Times New Roman"/>
                <a:cs typeface="Times New Roman"/>
                <a:sym typeface="Times New Roman"/>
              </a:rPr>
              <a:t>don't</a:t>
            </a:r>
            <a:r>
              <a:rPr lang="en-US">
                <a:latin typeface="Times New Roman"/>
                <a:ea typeface="Times New Roman"/>
                <a:cs typeface="Times New Roman"/>
                <a:sym typeface="Times New Roman"/>
              </a:rPr>
              <a:t> want all the contours we are </a:t>
            </a:r>
            <a:r>
              <a:rPr lang="en-US">
                <a:latin typeface="Times New Roman"/>
                <a:ea typeface="Times New Roman"/>
                <a:cs typeface="Times New Roman"/>
                <a:sym typeface="Times New Roman"/>
              </a:rPr>
              <a:t>interested</a:t>
            </a:r>
            <a:r>
              <a:rPr lang="en-US">
                <a:latin typeface="Times New Roman"/>
                <a:ea typeface="Times New Roman"/>
                <a:cs typeface="Times New Roman"/>
                <a:sym typeface="Times New Roman"/>
              </a:rPr>
              <a:t> only in number plate.But we can't directly locate that so we will sort them on the basis of their areas and </a:t>
            </a:r>
            <a:r>
              <a:rPr lang="en-US">
                <a:latin typeface="Times New Roman"/>
                <a:ea typeface="Times New Roman"/>
                <a:cs typeface="Times New Roman"/>
                <a:sym typeface="Times New Roman"/>
              </a:rPr>
              <a:t>will</a:t>
            </a:r>
            <a:r>
              <a:rPr lang="en-US">
                <a:latin typeface="Times New Roman"/>
                <a:ea typeface="Times New Roman"/>
                <a:cs typeface="Times New Roman"/>
                <a:sym typeface="Times New Roman"/>
              </a:rPr>
              <a:t> select those area which are maximum. So, we will select top 30 </a:t>
            </a:r>
            <a:r>
              <a:rPr lang="en-US">
                <a:latin typeface="Times New Roman"/>
                <a:ea typeface="Times New Roman"/>
                <a:cs typeface="Times New Roman"/>
                <a:sym typeface="Times New Roman"/>
              </a:rPr>
              <a:t>areas but</a:t>
            </a:r>
            <a:r>
              <a:rPr lang="en-US">
                <a:latin typeface="Times New Roman"/>
                <a:ea typeface="Times New Roman"/>
                <a:cs typeface="Times New Roman"/>
                <a:sym typeface="Times New Roman"/>
              </a:rPr>
              <a:t> it will give sorted list as in order of min to maximum. So for that we will reverse the order of sorting. </a:t>
            </a:r>
            <a:br>
              <a:rPr lang="en-US" sz="1200">
                <a:highlight>
                  <a:srgbClr val="FFFFFF"/>
                </a:highlight>
                <a:latin typeface="Arial"/>
                <a:ea typeface="Arial"/>
                <a:cs typeface="Arial"/>
                <a:sym typeface="Arial"/>
              </a:rPr>
            </a:br>
            <a:endParaRPr sz="1200">
              <a:highlight>
                <a:srgbClr val="FFFFFF"/>
              </a:highlight>
              <a:latin typeface="Arial"/>
              <a:ea typeface="Arial"/>
              <a:cs typeface="Arial"/>
              <a:sym typeface="Arial"/>
            </a:endParaRPr>
          </a:p>
          <a:p>
            <a:pPr indent="0" lvl="0" marL="457200" rtl="0" algn="l">
              <a:spcBef>
                <a:spcPts val="1200"/>
              </a:spcBef>
              <a:spcAft>
                <a:spcPts val="0"/>
              </a:spcAft>
              <a:buNone/>
            </a:pPr>
            <a:r>
              <a:t/>
            </a:r>
            <a:endParaRPr/>
          </a:p>
          <a:p>
            <a:pPr indent="0" lvl="0" marL="457200" rtl="0" algn="l">
              <a:spcBef>
                <a:spcPts val="0"/>
              </a:spcBef>
              <a:spcAft>
                <a:spcPts val="0"/>
              </a:spcAft>
              <a:buNone/>
            </a:pPr>
            <a:r>
              <a:rPr lang="en-US"/>
              <a:t>Because currently we don’t have any contours or it will show how many number plates are there in the image. To draw top 30 contour we will make a copy of </a:t>
            </a:r>
            <a:r>
              <a:rPr lang="en-US"/>
              <a:t>original</a:t>
            </a:r>
            <a:r>
              <a:rPr lang="en-US"/>
              <a:t> image and use. Because we dont want to edit anything in our </a:t>
            </a:r>
            <a:r>
              <a:rPr lang="en-US"/>
              <a:t>original</a:t>
            </a:r>
            <a:r>
              <a:rPr lang="en-US"/>
              <a:t> image.</a:t>
            </a:r>
            <a:endParaRPr/>
          </a:p>
          <a:p>
            <a:pPr indent="0" lvl="0" marL="457200" rtl="0" algn="l">
              <a:spcBef>
                <a:spcPts val="0"/>
              </a:spcBef>
              <a:spcAft>
                <a:spcPts val="0"/>
              </a:spcAft>
              <a:buNone/>
            </a:pPr>
            <a:r>
              <a:rPr lang="en-US"/>
              <a:t> </a:t>
            </a:r>
            <a:endParaRPr/>
          </a:p>
          <a:p>
            <a:pPr indent="0" lvl="0" marL="457200" rtl="0" algn="l">
              <a:spcBef>
                <a:spcPts val="0"/>
              </a:spcBef>
              <a:spcAft>
                <a:spcPts val="0"/>
              </a:spcAft>
              <a:buNone/>
            </a:pPr>
            <a:r>
              <a:t/>
            </a:r>
            <a:endParaRPr/>
          </a:p>
        </p:txBody>
      </p:sp>
      <p:sp>
        <p:nvSpPr>
          <p:cNvPr id="228" name="Google Shape;228;p20"/>
          <p:cNvSpPr txBox="1"/>
          <p:nvPr>
            <p:ph idx="12" type="sldNum"/>
          </p:nvPr>
        </p:nvSpPr>
        <p:spPr>
          <a:xfrm>
            <a:off x="8496554" y="6475983"/>
            <a:ext cx="128400" cy="177900"/>
          </a:xfrm>
          <a:prstGeom prst="rect">
            <a:avLst/>
          </a:prstGeom>
        </p:spPr>
        <p:txBody>
          <a:bodyPr anchorCtr="0" anchor="t" bIns="0" lIns="0" spcFirstLastPara="1" rIns="0" wrap="square" tIns="0">
            <a:noAutofit/>
          </a:bodyPr>
          <a:lstStyle/>
          <a:p>
            <a:pPr indent="0" lvl="0" marL="25400" rtl="0" algn="l">
              <a:spcBef>
                <a:spcPts val="0"/>
              </a:spcBef>
              <a:spcAft>
                <a:spcPts val="0"/>
              </a:spcAft>
              <a:buClr>
                <a:srgbClr val="000000"/>
              </a:buClr>
              <a:buSzPts val="1200"/>
              <a:buFont typeface="Arial"/>
              <a:buNone/>
            </a:pPr>
            <a:fld id="{00000000-1234-1234-1234-123412341234}" type="slidenum">
              <a:rPr lang="en-US"/>
              <a:t>‹#›</a:t>
            </a:fld>
            <a:endParaRPr/>
          </a:p>
        </p:txBody>
      </p:sp>
      <p:pic>
        <p:nvPicPr>
          <p:cNvPr id="229" name="Google Shape;229;p20"/>
          <p:cNvPicPr preferRelativeResize="0"/>
          <p:nvPr/>
        </p:nvPicPr>
        <p:blipFill>
          <a:blip r:embed="rId3">
            <a:alphaModFix/>
          </a:blip>
          <a:stretch>
            <a:fillRect/>
          </a:stretch>
        </p:blipFill>
        <p:spPr>
          <a:xfrm>
            <a:off x="806988" y="907513"/>
            <a:ext cx="4829175" cy="885825"/>
          </a:xfrm>
          <a:prstGeom prst="rect">
            <a:avLst/>
          </a:prstGeom>
          <a:noFill/>
          <a:ln>
            <a:noFill/>
          </a:ln>
        </p:spPr>
      </p:pic>
      <p:pic>
        <p:nvPicPr>
          <p:cNvPr id="230" name="Google Shape;230;p20"/>
          <p:cNvPicPr preferRelativeResize="0"/>
          <p:nvPr/>
        </p:nvPicPr>
        <p:blipFill>
          <a:blip r:embed="rId4">
            <a:alphaModFix/>
          </a:blip>
          <a:stretch>
            <a:fillRect/>
          </a:stretch>
        </p:blipFill>
        <p:spPr>
          <a:xfrm>
            <a:off x="807000" y="3443700"/>
            <a:ext cx="5073924" cy="584869"/>
          </a:xfrm>
          <a:prstGeom prst="rect">
            <a:avLst/>
          </a:prstGeom>
          <a:noFill/>
          <a:ln>
            <a:noFill/>
          </a:ln>
        </p:spPr>
      </p:pic>
      <p:pic>
        <p:nvPicPr>
          <p:cNvPr id="231" name="Google Shape;231;p20"/>
          <p:cNvPicPr preferRelativeResize="0"/>
          <p:nvPr/>
        </p:nvPicPr>
        <p:blipFill>
          <a:blip r:embed="rId5">
            <a:alphaModFix/>
          </a:blip>
          <a:stretch>
            <a:fillRect/>
          </a:stretch>
        </p:blipFill>
        <p:spPr>
          <a:xfrm>
            <a:off x="807000" y="4900050"/>
            <a:ext cx="4954774" cy="814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1"/>
          <p:cNvSpPr txBox="1"/>
          <p:nvPr>
            <p:ph idx="1" type="body"/>
          </p:nvPr>
        </p:nvSpPr>
        <p:spPr>
          <a:xfrm>
            <a:off x="351000" y="923011"/>
            <a:ext cx="8442000" cy="50427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US"/>
              <a:t>Now, we will run a loop on our contour to find the best possible contour of our number plate.</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
        <p:nvSpPr>
          <p:cNvPr id="238" name="Google Shape;238;p21"/>
          <p:cNvSpPr txBox="1"/>
          <p:nvPr>
            <p:ph idx="12" type="sldNum"/>
          </p:nvPr>
        </p:nvSpPr>
        <p:spPr>
          <a:xfrm>
            <a:off x="8496554" y="6475983"/>
            <a:ext cx="128400" cy="177900"/>
          </a:xfrm>
          <a:prstGeom prst="rect">
            <a:avLst/>
          </a:prstGeom>
        </p:spPr>
        <p:txBody>
          <a:bodyPr anchorCtr="0" anchor="t" bIns="0" lIns="0" spcFirstLastPara="1" rIns="0" wrap="square" tIns="0">
            <a:noAutofit/>
          </a:bodyPr>
          <a:lstStyle/>
          <a:p>
            <a:pPr indent="0" lvl="0" marL="25400" rtl="0" algn="l">
              <a:spcBef>
                <a:spcPts val="0"/>
              </a:spcBef>
              <a:spcAft>
                <a:spcPts val="0"/>
              </a:spcAft>
              <a:buClr>
                <a:srgbClr val="000000"/>
              </a:buClr>
              <a:buSzPts val="1200"/>
              <a:buFont typeface="Arial"/>
              <a:buNone/>
            </a:pPr>
            <a:fld id="{00000000-1234-1234-1234-123412341234}" type="slidenum">
              <a:rPr lang="en-US"/>
              <a:t>‹#›</a:t>
            </a:fld>
            <a:endParaRPr/>
          </a:p>
        </p:txBody>
      </p:sp>
      <p:pic>
        <p:nvPicPr>
          <p:cNvPr id="239" name="Google Shape;239;p21"/>
          <p:cNvPicPr preferRelativeResize="0"/>
          <p:nvPr/>
        </p:nvPicPr>
        <p:blipFill>
          <a:blip r:embed="rId3">
            <a:alphaModFix/>
          </a:blip>
          <a:stretch>
            <a:fillRect/>
          </a:stretch>
        </p:blipFill>
        <p:spPr>
          <a:xfrm>
            <a:off x="532225" y="1781700"/>
            <a:ext cx="8260774" cy="3294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2"/>
          <p:cNvSpPr txBox="1"/>
          <p:nvPr>
            <p:ph idx="1" type="body"/>
          </p:nvPr>
        </p:nvSpPr>
        <p:spPr>
          <a:xfrm>
            <a:off x="417200" y="764160"/>
            <a:ext cx="8442000" cy="52809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US"/>
              <a:t>Now, we will apply these contour generated on the extracted image</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Now, we will crop the part where our number plate is based on the contour.</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Now, we will perform </a:t>
            </a:r>
            <a:r>
              <a:rPr lang="en-US"/>
              <a:t>character</a:t>
            </a:r>
            <a:r>
              <a:rPr lang="en-US"/>
              <a:t> recognition using </a:t>
            </a:r>
            <a:r>
              <a:rPr lang="en-US"/>
              <a:t>pytesseract in order to recognize the character on the license plate</a:t>
            </a:r>
            <a:endParaRPr/>
          </a:p>
        </p:txBody>
      </p:sp>
      <p:sp>
        <p:nvSpPr>
          <p:cNvPr id="246" name="Google Shape;246;p22"/>
          <p:cNvSpPr txBox="1"/>
          <p:nvPr>
            <p:ph idx="12" type="sldNum"/>
          </p:nvPr>
        </p:nvSpPr>
        <p:spPr>
          <a:xfrm>
            <a:off x="8496554" y="6475983"/>
            <a:ext cx="128400" cy="177900"/>
          </a:xfrm>
          <a:prstGeom prst="rect">
            <a:avLst/>
          </a:prstGeom>
        </p:spPr>
        <p:txBody>
          <a:bodyPr anchorCtr="0" anchor="t" bIns="0" lIns="0" spcFirstLastPara="1" rIns="0" wrap="square" tIns="0">
            <a:noAutofit/>
          </a:bodyPr>
          <a:lstStyle/>
          <a:p>
            <a:pPr indent="0" lvl="0" marL="25400" rtl="0" algn="l">
              <a:spcBef>
                <a:spcPts val="0"/>
              </a:spcBef>
              <a:spcAft>
                <a:spcPts val="0"/>
              </a:spcAft>
              <a:buClr>
                <a:srgbClr val="000000"/>
              </a:buClr>
              <a:buSzPts val="1200"/>
              <a:buFont typeface="Arial"/>
              <a:buNone/>
            </a:pPr>
            <a:fld id="{00000000-1234-1234-1234-123412341234}" type="slidenum">
              <a:rPr lang="en-US"/>
              <a:t>‹#›</a:t>
            </a:fld>
            <a:endParaRPr/>
          </a:p>
        </p:txBody>
      </p:sp>
      <p:pic>
        <p:nvPicPr>
          <p:cNvPr id="247" name="Google Shape;247;p22"/>
          <p:cNvPicPr preferRelativeResize="0"/>
          <p:nvPr/>
        </p:nvPicPr>
        <p:blipFill>
          <a:blip r:embed="rId3">
            <a:alphaModFix/>
          </a:blip>
          <a:stretch>
            <a:fillRect/>
          </a:stretch>
        </p:blipFill>
        <p:spPr>
          <a:xfrm>
            <a:off x="908963" y="1232100"/>
            <a:ext cx="6981825" cy="819150"/>
          </a:xfrm>
          <a:prstGeom prst="rect">
            <a:avLst/>
          </a:prstGeom>
          <a:noFill/>
          <a:ln>
            <a:noFill/>
          </a:ln>
        </p:spPr>
      </p:pic>
      <p:pic>
        <p:nvPicPr>
          <p:cNvPr id="248" name="Google Shape;248;p22"/>
          <p:cNvPicPr preferRelativeResize="0"/>
          <p:nvPr/>
        </p:nvPicPr>
        <p:blipFill>
          <a:blip r:embed="rId4">
            <a:alphaModFix/>
          </a:blip>
          <a:stretch>
            <a:fillRect/>
          </a:stretch>
        </p:blipFill>
        <p:spPr>
          <a:xfrm>
            <a:off x="908975" y="2740250"/>
            <a:ext cx="5505450" cy="914400"/>
          </a:xfrm>
          <a:prstGeom prst="rect">
            <a:avLst/>
          </a:prstGeom>
          <a:noFill/>
          <a:ln>
            <a:noFill/>
          </a:ln>
        </p:spPr>
      </p:pic>
      <p:pic>
        <p:nvPicPr>
          <p:cNvPr id="249" name="Google Shape;249;p22"/>
          <p:cNvPicPr preferRelativeResize="0"/>
          <p:nvPr/>
        </p:nvPicPr>
        <p:blipFill>
          <a:blip r:embed="rId5">
            <a:alphaModFix/>
          </a:blip>
          <a:stretch>
            <a:fillRect/>
          </a:stretch>
        </p:blipFill>
        <p:spPr>
          <a:xfrm>
            <a:off x="908963" y="4505825"/>
            <a:ext cx="5395625" cy="914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3"/>
          <p:cNvSpPr txBox="1"/>
          <p:nvPr>
            <p:ph type="title"/>
          </p:nvPr>
        </p:nvSpPr>
        <p:spPr>
          <a:xfrm>
            <a:off x="945775" y="420700"/>
            <a:ext cx="7091400" cy="1031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2400"/>
              <a:t>Software Testing</a:t>
            </a:r>
            <a:endParaRPr sz="2400"/>
          </a:p>
        </p:txBody>
      </p:sp>
      <p:sp>
        <p:nvSpPr>
          <p:cNvPr id="256" name="Google Shape;256;p23"/>
          <p:cNvSpPr txBox="1"/>
          <p:nvPr>
            <p:ph idx="12" type="sldNum"/>
          </p:nvPr>
        </p:nvSpPr>
        <p:spPr>
          <a:xfrm>
            <a:off x="8496554" y="6475983"/>
            <a:ext cx="128400" cy="177900"/>
          </a:xfrm>
          <a:prstGeom prst="rect">
            <a:avLst/>
          </a:prstGeom>
        </p:spPr>
        <p:txBody>
          <a:bodyPr anchorCtr="0" anchor="t" bIns="0" lIns="0" spcFirstLastPara="1" rIns="0" wrap="square" tIns="0">
            <a:noAutofit/>
          </a:bodyPr>
          <a:lstStyle/>
          <a:p>
            <a:pPr indent="0" lvl="0" marL="25400" rtl="0" algn="l">
              <a:spcBef>
                <a:spcPts val="0"/>
              </a:spcBef>
              <a:spcAft>
                <a:spcPts val="0"/>
              </a:spcAft>
              <a:buClr>
                <a:srgbClr val="000000"/>
              </a:buClr>
              <a:buSzPts val="1200"/>
              <a:buFont typeface="Arial"/>
              <a:buNone/>
            </a:pPr>
            <a:fld id="{00000000-1234-1234-1234-123412341234}" type="slidenum">
              <a:rPr lang="en-US"/>
              <a:t>‹#›</a:t>
            </a:fld>
            <a:endParaRPr/>
          </a:p>
        </p:txBody>
      </p:sp>
      <p:sp>
        <p:nvSpPr>
          <p:cNvPr id="257" name="Google Shape;257;p23"/>
          <p:cNvSpPr txBox="1"/>
          <p:nvPr>
            <p:ph idx="1" type="body"/>
          </p:nvPr>
        </p:nvSpPr>
        <p:spPr>
          <a:xfrm>
            <a:off x="351000" y="1451801"/>
            <a:ext cx="8442000" cy="44211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b="1" lang="en-US">
                <a:latin typeface="Times New Roman"/>
                <a:ea typeface="Times New Roman"/>
                <a:cs typeface="Times New Roman"/>
                <a:sym typeface="Times New Roman"/>
              </a:rPr>
              <a:t>Unit Testing : </a:t>
            </a:r>
            <a:r>
              <a:rPr lang="en-US">
                <a:latin typeface="Times New Roman"/>
                <a:ea typeface="Times New Roman"/>
                <a:cs typeface="Times New Roman"/>
                <a:sym typeface="Times New Roman"/>
              </a:rPr>
              <a:t>Unit testing is the process of checking every unit of a complex program individually. In this type of testing all the modules are tested to determine if they are fit for purpose.</a:t>
            </a:r>
            <a:endParaRPr>
              <a:latin typeface="Times New Roman"/>
              <a:ea typeface="Times New Roman"/>
              <a:cs typeface="Times New Roman"/>
              <a:sym typeface="Times New Roman"/>
            </a:endParaRPr>
          </a:p>
          <a:p>
            <a:pPr indent="-317500" lvl="1" marL="914400" rtl="0" algn="l">
              <a:spcBef>
                <a:spcPts val="0"/>
              </a:spcBef>
              <a:spcAft>
                <a:spcPts val="0"/>
              </a:spcAft>
              <a:buSzPts val="1400"/>
              <a:buChar char="○"/>
            </a:pPr>
            <a:r>
              <a:rPr b="1" lang="en-US">
                <a:latin typeface="Times New Roman"/>
                <a:ea typeface="Times New Roman"/>
                <a:cs typeface="Times New Roman"/>
                <a:sym typeface="Times New Roman"/>
              </a:rPr>
              <a:t>Test cases for plate localization</a:t>
            </a:r>
            <a:endParaRPr>
              <a:latin typeface="Times New Roman"/>
              <a:ea typeface="Times New Roman"/>
              <a:cs typeface="Times New Roman"/>
              <a:sym typeface="Times New Roman"/>
            </a:endParaRPr>
          </a:p>
          <a:p>
            <a:pPr indent="0" lvl="0" marL="914400" rtl="0" algn="l">
              <a:spcBef>
                <a:spcPts val="0"/>
              </a:spcBef>
              <a:spcAft>
                <a:spcPts val="0"/>
              </a:spcAft>
              <a:buNone/>
            </a:pPr>
            <a:r>
              <a:t/>
            </a:r>
            <a:endParaRPr>
              <a:latin typeface="Times New Roman"/>
              <a:ea typeface="Times New Roman"/>
              <a:cs typeface="Times New Roman"/>
              <a:sym typeface="Times New Roman"/>
            </a:endParaRPr>
          </a:p>
          <a:p>
            <a:pPr indent="0" lvl="0" marL="914400" rtl="0" algn="l">
              <a:spcBef>
                <a:spcPts val="0"/>
              </a:spcBef>
              <a:spcAft>
                <a:spcPts val="0"/>
              </a:spcAft>
              <a:buNone/>
            </a:pPr>
            <a:r>
              <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p:txBody>
      </p:sp>
      <p:graphicFrame>
        <p:nvGraphicFramePr>
          <p:cNvPr id="258" name="Google Shape;258;p23"/>
          <p:cNvGraphicFramePr/>
          <p:nvPr/>
        </p:nvGraphicFramePr>
        <p:xfrm>
          <a:off x="952500" y="3048000"/>
          <a:ext cx="3000000" cy="3000000"/>
        </p:xfrm>
        <a:graphic>
          <a:graphicData uri="http://schemas.openxmlformats.org/drawingml/2006/table">
            <a:tbl>
              <a:tblPr>
                <a:noFill/>
                <a:tableStyleId>{61C055EE-C1B6-4271-B54F-553218813F32}</a:tableStyleId>
              </a:tblPr>
              <a:tblGrid>
                <a:gridCol w="1650875"/>
                <a:gridCol w="2540300"/>
                <a:gridCol w="1754400"/>
                <a:gridCol w="1293425"/>
              </a:tblGrid>
              <a:tr h="547825">
                <a:tc>
                  <a:txBody>
                    <a:bodyPr/>
                    <a:lstStyle/>
                    <a:p>
                      <a:pPr indent="0" lvl="0" marL="0" rtl="0" algn="l">
                        <a:spcBef>
                          <a:spcPts val="0"/>
                        </a:spcBef>
                        <a:spcAft>
                          <a:spcPts val="0"/>
                        </a:spcAft>
                        <a:buClr>
                          <a:schemeClr val="dk1"/>
                        </a:buClr>
                        <a:buSzPts val="1100"/>
                        <a:buFont typeface="Arial"/>
                        <a:buNone/>
                      </a:pPr>
                      <a:r>
                        <a:rPr b="1" lang="en-US">
                          <a:solidFill>
                            <a:schemeClr val="dk1"/>
                          </a:solidFill>
                          <a:latin typeface="Times New Roman"/>
                          <a:ea typeface="Times New Roman"/>
                          <a:cs typeface="Times New Roman"/>
                          <a:sym typeface="Times New Roman"/>
                        </a:rPr>
                        <a:t>Description of Test Cases  </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US">
                          <a:latin typeface="Times New Roman"/>
                          <a:ea typeface="Times New Roman"/>
                          <a:cs typeface="Times New Roman"/>
                          <a:sym typeface="Times New Roman"/>
                        </a:rPr>
                        <a:t>Input</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US">
                          <a:latin typeface="Times New Roman"/>
                          <a:ea typeface="Times New Roman"/>
                          <a:cs typeface="Times New Roman"/>
                          <a:sym typeface="Times New Roman"/>
                        </a:rPr>
                        <a:t>Output</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US">
                          <a:latin typeface="Times New Roman"/>
                          <a:ea typeface="Times New Roman"/>
                          <a:cs typeface="Times New Roman"/>
                          <a:sym typeface="Times New Roman"/>
                        </a:rPr>
                        <a:t>Status</a:t>
                      </a:r>
                      <a:endParaRPr b="1">
                        <a:latin typeface="Times New Roman"/>
                        <a:ea typeface="Times New Roman"/>
                        <a:cs typeface="Times New Roman"/>
                        <a:sym typeface="Times New Roman"/>
                      </a:endParaRPr>
                    </a:p>
                  </a:txBody>
                  <a:tcPr marT="91425" marB="91425" marR="91425" marL="91425"/>
                </a:tc>
              </a:tr>
              <a:tr h="1858525">
                <a:tc>
                  <a:txBody>
                    <a:bodyPr/>
                    <a:lstStyle/>
                    <a:p>
                      <a:pPr indent="0" lvl="0" marL="0" rtl="0" algn="l">
                        <a:spcBef>
                          <a:spcPts val="0"/>
                        </a:spcBef>
                        <a:spcAft>
                          <a:spcPts val="0"/>
                        </a:spcAft>
                        <a:buNone/>
                      </a:pPr>
                      <a:r>
                        <a:rPr lang="en-US">
                          <a:latin typeface="Times New Roman"/>
                          <a:ea typeface="Times New Roman"/>
                          <a:cs typeface="Times New Roman"/>
                          <a:sym typeface="Times New Roman"/>
                        </a:rPr>
                        <a:t>Back view of a car</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latin typeface="Times New Roman"/>
                          <a:ea typeface="Times New Roman"/>
                          <a:cs typeface="Times New Roman"/>
                          <a:sym typeface="Times New Roman"/>
                        </a:rPr>
                        <a:t>Pass</a:t>
                      </a:r>
                      <a:endParaRPr>
                        <a:latin typeface="Times New Roman"/>
                        <a:ea typeface="Times New Roman"/>
                        <a:cs typeface="Times New Roman"/>
                        <a:sym typeface="Times New Roman"/>
                      </a:endParaRPr>
                    </a:p>
                  </a:txBody>
                  <a:tcPr marT="91425" marB="91425" marR="91425" marL="91425"/>
                </a:tc>
              </a:tr>
            </a:tbl>
          </a:graphicData>
        </a:graphic>
      </p:graphicFrame>
      <p:pic>
        <p:nvPicPr>
          <p:cNvPr id="259" name="Google Shape;259;p23"/>
          <p:cNvPicPr preferRelativeResize="0"/>
          <p:nvPr/>
        </p:nvPicPr>
        <p:blipFill>
          <a:blip r:embed="rId3">
            <a:alphaModFix/>
          </a:blip>
          <a:stretch>
            <a:fillRect/>
          </a:stretch>
        </p:blipFill>
        <p:spPr>
          <a:xfrm>
            <a:off x="5260725" y="3900289"/>
            <a:ext cx="1504950" cy="542925"/>
          </a:xfrm>
          <a:prstGeom prst="rect">
            <a:avLst/>
          </a:prstGeom>
          <a:noFill/>
          <a:ln>
            <a:noFill/>
          </a:ln>
        </p:spPr>
      </p:pic>
      <p:pic>
        <p:nvPicPr>
          <p:cNvPr id="260" name="Google Shape;260;p23"/>
          <p:cNvPicPr preferRelativeResize="0"/>
          <p:nvPr/>
        </p:nvPicPr>
        <p:blipFill>
          <a:blip r:embed="rId4">
            <a:alphaModFix/>
          </a:blip>
          <a:stretch>
            <a:fillRect/>
          </a:stretch>
        </p:blipFill>
        <p:spPr>
          <a:xfrm>
            <a:off x="2709300" y="3763813"/>
            <a:ext cx="2326025" cy="1616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4"/>
          <p:cNvSpPr txBox="1"/>
          <p:nvPr>
            <p:ph idx="12" type="sldNum"/>
          </p:nvPr>
        </p:nvSpPr>
        <p:spPr>
          <a:xfrm>
            <a:off x="8496554" y="6475983"/>
            <a:ext cx="128400" cy="177900"/>
          </a:xfrm>
          <a:prstGeom prst="rect">
            <a:avLst/>
          </a:prstGeom>
        </p:spPr>
        <p:txBody>
          <a:bodyPr anchorCtr="0" anchor="t" bIns="0" lIns="0" spcFirstLastPara="1" rIns="0" wrap="square" tIns="0">
            <a:noAutofit/>
          </a:bodyPr>
          <a:lstStyle/>
          <a:p>
            <a:pPr indent="0" lvl="0" marL="25400" rtl="0" algn="l">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267" name="Google Shape;267;p24"/>
          <p:cNvGraphicFramePr/>
          <p:nvPr/>
        </p:nvGraphicFramePr>
        <p:xfrm>
          <a:off x="952500" y="725950"/>
          <a:ext cx="3000000" cy="3000000"/>
        </p:xfrm>
        <a:graphic>
          <a:graphicData uri="http://schemas.openxmlformats.org/drawingml/2006/table">
            <a:tbl>
              <a:tblPr>
                <a:noFill/>
                <a:tableStyleId>{61C055EE-C1B6-4271-B54F-553218813F32}</a:tableStyleId>
              </a:tblPr>
              <a:tblGrid>
                <a:gridCol w="1822975"/>
                <a:gridCol w="3146975"/>
                <a:gridCol w="1094775"/>
                <a:gridCol w="1174275"/>
              </a:tblGrid>
              <a:tr h="1813900">
                <a:tc>
                  <a:txBody>
                    <a:bodyPr/>
                    <a:lstStyle/>
                    <a:p>
                      <a:pPr indent="0" lvl="0" marL="0" rtl="0" algn="l">
                        <a:spcBef>
                          <a:spcPts val="0"/>
                        </a:spcBef>
                        <a:spcAft>
                          <a:spcPts val="0"/>
                        </a:spcAft>
                        <a:buNone/>
                      </a:pPr>
                      <a:r>
                        <a:rPr lang="en-US">
                          <a:latin typeface="Times New Roman"/>
                          <a:ea typeface="Times New Roman"/>
                          <a:cs typeface="Times New Roman"/>
                          <a:sym typeface="Times New Roman"/>
                        </a:rPr>
                        <a:t>Back view of the car</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latin typeface="Times New Roman"/>
                          <a:ea typeface="Times New Roman"/>
                          <a:cs typeface="Times New Roman"/>
                          <a:sym typeface="Times New Roman"/>
                        </a:rPr>
                        <a:t>Pass</a:t>
                      </a:r>
                      <a:endParaRPr>
                        <a:latin typeface="Times New Roman"/>
                        <a:ea typeface="Times New Roman"/>
                        <a:cs typeface="Times New Roman"/>
                        <a:sym typeface="Times New Roman"/>
                      </a:endParaRPr>
                    </a:p>
                  </a:txBody>
                  <a:tcPr marT="91425" marB="91425" marR="91425" marL="91425"/>
                </a:tc>
              </a:tr>
              <a:tr h="2170400">
                <a:tc>
                  <a:txBody>
                    <a:bodyPr/>
                    <a:lstStyle/>
                    <a:p>
                      <a:pPr indent="0" lvl="0" marL="0" rtl="0" algn="l">
                        <a:spcBef>
                          <a:spcPts val="0"/>
                        </a:spcBef>
                        <a:spcAft>
                          <a:spcPts val="0"/>
                        </a:spcAft>
                        <a:buNone/>
                      </a:pPr>
                      <a:r>
                        <a:rPr lang="en-US">
                          <a:latin typeface="Times New Roman"/>
                          <a:ea typeface="Times New Roman"/>
                          <a:cs typeface="Times New Roman"/>
                          <a:sym typeface="Times New Roman"/>
                        </a:rPr>
                        <a:t>Front view of the car</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latin typeface="Times New Roman"/>
                          <a:ea typeface="Times New Roman"/>
                          <a:cs typeface="Times New Roman"/>
                          <a:sym typeface="Times New Roman"/>
                        </a:rPr>
                        <a:t>Pass</a:t>
                      </a:r>
                      <a:endParaRPr>
                        <a:latin typeface="Times New Roman"/>
                        <a:ea typeface="Times New Roman"/>
                        <a:cs typeface="Times New Roman"/>
                        <a:sym typeface="Times New Roman"/>
                      </a:endParaRPr>
                    </a:p>
                  </a:txBody>
                  <a:tcPr marT="91425" marB="91425" marR="91425" marL="91425"/>
                </a:tc>
              </a:tr>
              <a:tr h="1670975">
                <a:tc>
                  <a:txBody>
                    <a:bodyPr/>
                    <a:lstStyle/>
                    <a:p>
                      <a:pPr indent="0" lvl="0" marL="0" rtl="0" algn="l">
                        <a:spcBef>
                          <a:spcPts val="0"/>
                        </a:spcBef>
                        <a:spcAft>
                          <a:spcPts val="0"/>
                        </a:spcAft>
                        <a:buNone/>
                      </a:pPr>
                      <a:r>
                        <a:rPr lang="en-US">
                          <a:latin typeface="Times New Roman"/>
                          <a:ea typeface="Times New Roman"/>
                          <a:cs typeface="Times New Roman"/>
                          <a:sym typeface="Times New Roman"/>
                        </a:rPr>
                        <a:t>Front </a:t>
                      </a:r>
                      <a:r>
                        <a:rPr lang="en-US">
                          <a:latin typeface="Times New Roman"/>
                          <a:ea typeface="Times New Roman"/>
                          <a:cs typeface="Times New Roman"/>
                          <a:sym typeface="Times New Roman"/>
                        </a:rPr>
                        <a:t>view</a:t>
                      </a:r>
                      <a:r>
                        <a:rPr lang="en-US">
                          <a:latin typeface="Times New Roman"/>
                          <a:ea typeface="Times New Roman"/>
                          <a:cs typeface="Times New Roman"/>
                          <a:sym typeface="Times New Roman"/>
                        </a:rPr>
                        <a:t> of the car</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latin typeface="Times New Roman"/>
                          <a:ea typeface="Times New Roman"/>
                          <a:cs typeface="Times New Roman"/>
                          <a:sym typeface="Times New Roman"/>
                        </a:rPr>
                        <a:t>Pass</a:t>
                      </a:r>
                      <a:endParaRPr>
                        <a:latin typeface="Times New Roman"/>
                        <a:ea typeface="Times New Roman"/>
                        <a:cs typeface="Times New Roman"/>
                        <a:sym typeface="Times New Roman"/>
                      </a:endParaRPr>
                    </a:p>
                  </a:txBody>
                  <a:tcPr marT="91425" marB="91425" marR="91425" marL="91425"/>
                </a:tc>
              </a:tr>
            </a:tbl>
          </a:graphicData>
        </a:graphic>
      </p:graphicFrame>
      <p:pic>
        <p:nvPicPr>
          <p:cNvPr id="268" name="Google Shape;268;p24"/>
          <p:cNvPicPr preferRelativeResize="0"/>
          <p:nvPr/>
        </p:nvPicPr>
        <p:blipFill>
          <a:blip r:embed="rId3">
            <a:alphaModFix/>
          </a:blip>
          <a:stretch>
            <a:fillRect/>
          </a:stretch>
        </p:blipFill>
        <p:spPr>
          <a:xfrm>
            <a:off x="6123350" y="1582250"/>
            <a:ext cx="790575" cy="342900"/>
          </a:xfrm>
          <a:prstGeom prst="rect">
            <a:avLst/>
          </a:prstGeom>
          <a:noFill/>
          <a:ln>
            <a:noFill/>
          </a:ln>
        </p:spPr>
      </p:pic>
      <p:pic>
        <p:nvPicPr>
          <p:cNvPr id="269" name="Google Shape;269;p24"/>
          <p:cNvPicPr preferRelativeResize="0"/>
          <p:nvPr/>
        </p:nvPicPr>
        <p:blipFill>
          <a:blip r:embed="rId4">
            <a:alphaModFix/>
          </a:blip>
          <a:stretch>
            <a:fillRect/>
          </a:stretch>
        </p:blipFill>
        <p:spPr>
          <a:xfrm>
            <a:off x="2902075" y="808600"/>
            <a:ext cx="2859701" cy="1665076"/>
          </a:xfrm>
          <a:prstGeom prst="rect">
            <a:avLst/>
          </a:prstGeom>
          <a:noFill/>
          <a:ln>
            <a:noFill/>
          </a:ln>
        </p:spPr>
      </p:pic>
      <p:pic>
        <p:nvPicPr>
          <p:cNvPr id="270" name="Google Shape;270;p24"/>
          <p:cNvPicPr preferRelativeResize="0"/>
          <p:nvPr/>
        </p:nvPicPr>
        <p:blipFill>
          <a:blip r:embed="rId5">
            <a:alphaModFix/>
          </a:blip>
          <a:stretch>
            <a:fillRect/>
          </a:stretch>
        </p:blipFill>
        <p:spPr>
          <a:xfrm>
            <a:off x="2981500" y="2759237"/>
            <a:ext cx="2700849" cy="1880000"/>
          </a:xfrm>
          <a:prstGeom prst="rect">
            <a:avLst/>
          </a:prstGeom>
          <a:noFill/>
          <a:ln>
            <a:noFill/>
          </a:ln>
        </p:spPr>
      </p:pic>
      <p:pic>
        <p:nvPicPr>
          <p:cNvPr id="271" name="Google Shape;271;p24"/>
          <p:cNvPicPr preferRelativeResize="0"/>
          <p:nvPr/>
        </p:nvPicPr>
        <p:blipFill>
          <a:blip r:embed="rId6">
            <a:alphaModFix/>
          </a:blip>
          <a:stretch>
            <a:fillRect/>
          </a:stretch>
        </p:blipFill>
        <p:spPr>
          <a:xfrm>
            <a:off x="6051900" y="3677600"/>
            <a:ext cx="933450" cy="304800"/>
          </a:xfrm>
          <a:prstGeom prst="rect">
            <a:avLst/>
          </a:prstGeom>
          <a:noFill/>
          <a:ln>
            <a:noFill/>
          </a:ln>
        </p:spPr>
      </p:pic>
      <p:pic>
        <p:nvPicPr>
          <p:cNvPr id="272" name="Google Shape;272;p24"/>
          <p:cNvPicPr preferRelativeResize="0"/>
          <p:nvPr/>
        </p:nvPicPr>
        <p:blipFill>
          <a:blip r:embed="rId7">
            <a:alphaModFix/>
          </a:blip>
          <a:stretch>
            <a:fillRect/>
          </a:stretch>
        </p:blipFill>
        <p:spPr>
          <a:xfrm>
            <a:off x="2849125" y="4802775"/>
            <a:ext cx="2965601" cy="1525475"/>
          </a:xfrm>
          <a:prstGeom prst="rect">
            <a:avLst/>
          </a:prstGeom>
          <a:noFill/>
          <a:ln>
            <a:noFill/>
          </a:ln>
        </p:spPr>
      </p:pic>
      <p:pic>
        <p:nvPicPr>
          <p:cNvPr id="273" name="Google Shape;273;p24"/>
          <p:cNvPicPr preferRelativeResize="0"/>
          <p:nvPr/>
        </p:nvPicPr>
        <p:blipFill>
          <a:blip r:embed="rId8">
            <a:alphaModFix/>
          </a:blip>
          <a:stretch>
            <a:fillRect/>
          </a:stretch>
        </p:blipFill>
        <p:spPr>
          <a:xfrm>
            <a:off x="5990975" y="5593775"/>
            <a:ext cx="866775" cy="285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5"/>
          <p:cNvSpPr txBox="1"/>
          <p:nvPr>
            <p:ph idx="1" type="body"/>
          </p:nvPr>
        </p:nvSpPr>
        <p:spPr>
          <a:xfrm>
            <a:off x="351000" y="828778"/>
            <a:ext cx="8442000" cy="5123700"/>
          </a:xfrm>
          <a:prstGeom prst="rect">
            <a:avLst/>
          </a:prstGeom>
        </p:spPr>
        <p:txBody>
          <a:bodyPr anchorCtr="0" anchor="t" bIns="0" lIns="0" spcFirstLastPara="1" rIns="0" wrap="square" tIns="0">
            <a:noAutofit/>
          </a:bodyPr>
          <a:lstStyle/>
          <a:p>
            <a:pPr indent="-317500" lvl="0" marL="914400" rtl="0" algn="l">
              <a:spcBef>
                <a:spcPts val="0"/>
              </a:spcBef>
              <a:spcAft>
                <a:spcPts val="0"/>
              </a:spcAft>
              <a:buSzPts val="1400"/>
              <a:buFont typeface="Times New Roman"/>
              <a:buChar char="○"/>
            </a:pPr>
            <a:r>
              <a:rPr b="1" lang="en-US">
                <a:latin typeface="Times New Roman"/>
                <a:ea typeface="Times New Roman"/>
                <a:cs typeface="Times New Roman"/>
                <a:sym typeface="Times New Roman"/>
              </a:rPr>
              <a:t>Test cases for character recognition</a:t>
            </a:r>
            <a:endParaRPr b="1">
              <a:latin typeface="Times New Roman"/>
              <a:ea typeface="Times New Roman"/>
              <a:cs typeface="Times New Roman"/>
              <a:sym typeface="Times New Roman"/>
            </a:endParaRPr>
          </a:p>
          <a:p>
            <a:pPr indent="0" lvl="0" marL="1828800" rtl="0" algn="l">
              <a:spcBef>
                <a:spcPts val="0"/>
              </a:spcBef>
              <a:spcAft>
                <a:spcPts val="0"/>
              </a:spcAft>
              <a:buNone/>
            </a:pPr>
            <a:r>
              <a:t/>
            </a:r>
            <a:endParaRPr b="1">
              <a:latin typeface="Times New Roman"/>
              <a:ea typeface="Times New Roman"/>
              <a:cs typeface="Times New Roman"/>
              <a:sym typeface="Times New Roman"/>
            </a:endParaRPr>
          </a:p>
        </p:txBody>
      </p:sp>
      <p:sp>
        <p:nvSpPr>
          <p:cNvPr id="280" name="Google Shape;280;p25"/>
          <p:cNvSpPr txBox="1"/>
          <p:nvPr>
            <p:ph idx="12" type="sldNum"/>
          </p:nvPr>
        </p:nvSpPr>
        <p:spPr>
          <a:xfrm>
            <a:off x="8496554" y="6475983"/>
            <a:ext cx="128400" cy="177900"/>
          </a:xfrm>
          <a:prstGeom prst="rect">
            <a:avLst/>
          </a:prstGeom>
        </p:spPr>
        <p:txBody>
          <a:bodyPr anchorCtr="0" anchor="t" bIns="0" lIns="0" spcFirstLastPara="1" rIns="0" wrap="square" tIns="0">
            <a:noAutofit/>
          </a:bodyPr>
          <a:lstStyle/>
          <a:p>
            <a:pPr indent="0" lvl="0" marL="25400" rtl="0" algn="l">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281" name="Google Shape;281;p25"/>
          <p:cNvGraphicFramePr/>
          <p:nvPr/>
        </p:nvGraphicFramePr>
        <p:xfrm>
          <a:off x="952500" y="1230375"/>
          <a:ext cx="3000000" cy="3000000"/>
        </p:xfrm>
        <a:graphic>
          <a:graphicData uri="http://schemas.openxmlformats.org/drawingml/2006/table">
            <a:tbl>
              <a:tblPr>
                <a:noFill/>
                <a:tableStyleId>{61C055EE-C1B6-4271-B54F-553218813F32}</a:tableStyleId>
              </a:tblPr>
              <a:tblGrid>
                <a:gridCol w="1447800"/>
                <a:gridCol w="1447800"/>
                <a:gridCol w="1447800"/>
                <a:gridCol w="2017100"/>
                <a:gridCol w="878500"/>
              </a:tblGrid>
              <a:tr h="741975">
                <a:tc>
                  <a:txBody>
                    <a:bodyPr/>
                    <a:lstStyle/>
                    <a:p>
                      <a:pPr indent="0" lvl="0" marL="0" rtl="0" algn="l">
                        <a:spcBef>
                          <a:spcPts val="0"/>
                        </a:spcBef>
                        <a:spcAft>
                          <a:spcPts val="0"/>
                        </a:spcAft>
                        <a:buNone/>
                      </a:pPr>
                      <a:r>
                        <a:rPr b="1" lang="en-US">
                          <a:latin typeface="Times New Roman"/>
                          <a:ea typeface="Times New Roman"/>
                          <a:cs typeface="Times New Roman"/>
                          <a:sym typeface="Times New Roman"/>
                        </a:rPr>
                        <a:t>Description of </a:t>
                      </a:r>
                      <a:r>
                        <a:rPr b="1" lang="en-US">
                          <a:latin typeface="Times New Roman"/>
                          <a:ea typeface="Times New Roman"/>
                          <a:cs typeface="Times New Roman"/>
                          <a:sym typeface="Times New Roman"/>
                        </a:rPr>
                        <a:t>Test Cases</a:t>
                      </a:r>
                      <a:r>
                        <a:rPr b="1" lang="en-US">
                          <a:latin typeface="Times New Roman"/>
                          <a:ea typeface="Times New Roman"/>
                          <a:cs typeface="Times New Roman"/>
                          <a:sym typeface="Times New Roman"/>
                        </a:rPr>
                        <a:t>  </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US">
                          <a:latin typeface="Times New Roman"/>
                          <a:ea typeface="Times New Roman"/>
                          <a:cs typeface="Times New Roman"/>
                          <a:sym typeface="Times New Roman"/>
                        </a:rPr>
                        <a:t>Input</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US">
                          <a:latin typeface="Times New Roman"/>
                          <a:ea typeface="Times New Roman"/>
                          <a:cs typeface="Times New Roman"/>
                          <a:sym typeface="Times New Roman"/>
                        </a:rPr>
                        <a:t>Expected output</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US">
                          <a:latin typeface="Times New Roman"/>
                          <a:ea typeface="Times New Roman"/>
                          <a:cs typeface="Times New Roman"/>
                          <a:sym typeface="Times New Roman"/>
                        </a:rPr>
                        <a:t>Output</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US">
                          <a:latin typeface="Times New Roman"/>
                          <a:ea typeface="Times New Roman"/>
                          <a:cs typeface="Times New Roman"/>
                          <a:sym typeface="Times New Roman"/>
                        </a:rPr>
                        <a:t>Status</a:t>
                      </a:r>
                      <a:endParaRPr b="1">
                        <a:latin typeface="Times New Roman"/>
                        <a:ea typeface="Times New Roman"/>
                        <a:cs typeface="Times New Roman"/>
                        <a:sym typeface="Times New Roman"/>
                      </a:endParaRPr>
                    </a:p>
                  </a:txBody>
                  <a:tcPr marT="91425" marB="91425" marR="91425" marL="91425"/>
                </a:tc>
              </a:tr>
              <a:tr h="1661250">
                <a:tc>
                  <a:txBody>
                    <a:bodyPr/>
                    <a:lstStyle/>
                    <a:p>
                      <a:pPr indent="0" lvl="0" marL="0" rtl="0" algn="l">
                        <a:spcBef>
                          <a:spcPts val="0"/>
                        </a:spcBef>
                        <a:spcAft>
                          <a:spcPts val="0"/>
                        </a:spcAft>
                        <a:buNone/>
                      </a:pPr>
                      <a:r>
                        <a:rPr lang="en-US">
                          <a:latin typeface="Times New Roman"/>
                          <a:ea typeface="Times New Roman"/>
                          <a:cs typeface="Times New Roman"/>
                          <a:sym typeface="Times New Roman"/>
                        </a:rPr>
                        <a:t>Optical </a:t>
                      </a:r>
                      <a:r>
                        <a:rPr lang="en-US">
                          <a:latin typeface="Times New Roman"/>
                          <a:ea typeface="Times New Roman"/>
                          <a:cs typeface="Times New Roman"/>
                          <a:sym typeface="Times New Roman"/>
                        </a:rPr>
                        <a:t>character</a:t>
                      </a:r>
                      <a:r>
                        <a:rPr lang="en-US">
                          <a:latin typeface="Times New Roman"/>
                          <a:ea typeface="Times New Roman"/>
                          <a:cs typeface="Times New Roman"/>
                          <a:sym typeface="Times New Roman"/>
                        </a:rPr>
                        <a:t> recognition of an image</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latin typeface="Times New Roman"/>
                          <a:ea typeface="Times New Roman"/>
                          <a:cs typeface="Times New Roman"/>
                          <a:sym typeface="Times New Roman"/>
                        </a:rPr>
                        <a:t>RIPLS1</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PASS</a:t>
                      </a:r>
                      <a:endParaRPr/>
                    </a:p>
                  </a:txBody>
                  <a:tcPr marT="91425" marB="91425" marR="91425" marL="91425"/>
                </a:tc>
              </a:tr>
              <a:tr h="1661250">
                <a:tc>
                  <a:txBody>
                    <a:bodyPr/>
                    <a:lstStyle/>
                    <a:p>
                      <a:pPr indent="0" lvl="0" marL="0" rtl="0" algn="l">
                        <a:spcBef>
                          <a:spcPts val="0"/>
                        </a:spcBef>
                        <a:spcAft>
                          <a:spcPts val="0"/>
                        </a:spcAft>
                        <a:buNone/>
                      </a:pPr>
                      <a:r>
                        <a:rPr lang="en-US">
                          <a:latin typeface="Times New Roman"/>
                          <a:ea typeface="Times New Roman"/>
                          <a:cs typeface="Times New Roman"/>
                          <a:sym typeface="Times New Roman"/>
                        </a:rPr>
                        <a:t>Optical </a:t>
                      </a:r>
                      <a:r>
                        <a:rPr lang="en-US">
                          <a:latin typeface="Times New Roman"/>
                          <a:ea typeface="Times New Roman"/>
                          <a:cs typeface="Times New Roman"/>
                          <a:sym typeface="Times New Roman"/>
                        </a:rPr>
                        <a:t>character</a:t>
                      </a:r>
                      <a:r>
                        <a:rPr lang="en-US">
                          <a:latin typeface="Times New Roman"/>
                          <a:ea typeface="Times New Roman"/>
                          <a:cs typeface="Times New Roman"/>
                          <a:sym typeface="Times New Roman"/>
                        </a:rPr>
                        <a:t> recognition of an image</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MH12DE1433</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FAIL</a:t>
                      </a:r>
                      <a:endParaRPr/>
                    </a:p>
                  </a:txBody>
                  <a:tcPr marT="91425" marB="91425" marR="91425" marL="91425"/>
                </a:tc>
              </a:tr>
            </a:tbl>
          </a:graphicData>
        </a:graphic>
      </p:graphicFrame>
      <p:pic>
        <p:nvPicPr>
          <p:cNvPr id="282" name="Google Shape;282;p25"/>
          <p:cNvPicPr preferRelativeResize="0"/>
          <p:nvPr/>
        </p:nvPicPr>
        <p:blipFill>
          <a:blip r:embed="rId3">
            <a:alphaModFix/>
          </a:blip>
          <a:stretch>
            <a:fillRect/>
          </a:stretch>
        </p:blipFill>
        <p:spPr>
          <a:xfrm>
            <a:off x="2694350" y="2305178"/>
            <a:ext cx="790575" cy="342900"/>
          </a:xfrm>
          <a:prstGeom prst="rect">
            <a:avLst/>
          </a:prstGeom>
          <a:noFill/>
          <a:ln>
            <a:noFill/>
          </a:ln>
        </p:spPr>
      </p:pic>
      <p:pic>
        <p:nvPicPr>
          <p:cNvPr id="283" name="Google Shape;283;p25"/>
          <p:cNvPicPr preferRelativeResize="0"/>
          <p:nvPr/>
        </p:nvPicPr>
        <p:blipFill>
          <a:blip r:embed="rId4">
            <a:alphaModFix/>
          </a:blip>
          <a:stretch>
            <a:fillRect/>
          </a:stretch>
        </p:blipFill>
        <p:spPr>
          <a:xfrm>
            <a:off x="2532700" y="3880675"/>
            <a:ext cx="1243175" cy="542925"/>
          </a:xfrm>
          <a:prstGeom prst="rect">
            <a:avLst/>
          </a:prstGeom>
          <a:noFill/>
          <a:ln>
            <a:noFill/>
          </a:ln>
        </p:spPr>
      </p:pic>
      <p:pic>
        <p:nvPicPr>
          <p:cNvPr id="284" name="Google Shape;284;p25"/>
          <p:cNvPicPr preferRelativeResize="0"/>
          <p:nvPr/>
        </p:nvPicPr>
        <p:blipFill>
          <a:blip r:embed="rId5">
            <a:alphaModFix/>
          </a:blip>
          <a:stretch>
            <a:fillRect/>
          </a:stretch>
        </p:blipFill>
        <p:spPr>
          <a:xfrm>
            <a:off x="5461400" y="4052775"/>
            <a:ext cx="1796425" cy="314325"/>
          </a:xfrm>
          <a:prstGeom prst="rect">
            <a:avLst/>
          </a:prstGeom>
          <a:noFill/>
          <a:ln>
            <a:noFill/>
          </a:ln>
        </p:spPr>
      </p:pic>
      <p:pic>
        <p:nvPicPr>
          <p:cNvPr id="285" name="Google Shape;285;p25"/>
          <p:cNvPicPr preferRelativeResize="0"/>
          <p:nvPr/>
        </p:nvPicPr>
        <p:blipFill>
          <a:blip r:embed="rId6">
            <a:alphaModFix/>
          </a:blip>
          <a:stretch>
            <a:fillRect/>
          </a:stretch>
        </p:blipFill>
        <p:spPr>
          <a:xfrm>
            <a:off x="5435688" y="2357565"/>
            <a:ext cx="1847850" cy="238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8"/>
          <p:cNvSpPr txBox="1"/>
          <p:nvPr>
            <p:ph type="title"/>
          </p:nvPr>
        </p:nvSpPr>
        <p:spPr>
          <a:xfrm>
            <a:off x="501850" y="210325"/>
            <a:ext cx="7994700" cy="906300"/>
          </a:xfrm>
          <a:prstGeom prst="rect">
            <a:avLst/>
          </a:prstGeom>
        </p:spPr>
        <p:txBody>
          <a:bodyPr anchorCtr="0" anchor="t" bIns="0" lIns="0" spcFirstLastPara="1" rIns="0" wrap="square" tIns="0">
            <a:noAutofit/>
          </a:bodyPr>
          <a:lstStyle/>
          <a:p>
            <a:pPr indent="0" lvl="0" marL="114300" rtl="0" algn="ctr">
              <a:spcBef>
                <a:spcPts val="0"/>
              </a:spcBef>
              <a:spcAft>
                <a:spcPts val="0"/>
              </a:spcAft>
              <a:buNone/>
            </a:pPr>
            <a:r>
              <a:rPr lang="en-US" sz="2400"/>
              <a:t>AGENDA</a:t>
            </a:r>
            <a:endParaRPr sz="2400"/>
          </a:p>
        </p:txBody>
      </p:sp>
      <p:sp>
        <p:nvSpPr>
          <p:cNvPr id="62" name="Google Shape;62;p8"/>
          <p:cNvSpPr txBox="1"/>
          <p:nvPr>
            <p:ph idx="12" type="sldNum"/>
          </p:nvPr>
        </p:nvSpPr>
        <p:spPr>
          <a:xfrm>
            <a:off x="8496554" y="6475983"/>
            <a:ext cx="128400" cy="177900"/>
          </a:xfrm>
          <a:prstGeom prst="rect">
            <a:avLst/>
          </a:prstGeom>
        </p:spPr>
        <p:txBody>
          <a:bodyPr anchorCtr="0" anchor="t" bIns="0" lIns="0" spcFirstLastPara="1" rIns="0" wrap="square" tIns="0">
            <a:noAutofit/>
          </a:bodyPr>
          <a:lstStyle/>
          <a:p>
            <a:pPr indent="0" lvl="0" marL="25400" rtl="0" algn="l">
              <a:spcBef>
                <a:spcPts val="0"/>
              </a:spcBef>
              <a:spcAft>
                <a:spcPts val="0"/>
              </a:spcAft>
              <a:buClr>
                <a:srgbClr val="000000"/>
              </a:buClr>
              <a:buSzPts val="1200"/>
              <a:buFont typeface="Arial"/>
              <a:buNone/>
            </a:pPr>
            <a:fld id="{00000000-1234-1234-1234-123412341234}" type="slidenum">
              <a:rPr lang="en-US"/>
              <a:t>‹#›</a:t>
            </a:fld>
            <a:endParaRPr/>
          </a:p>
        </p:txBody>
      </p:sp>
      <p:sp>
        <p:nvSpPr>
          <p:cNvPr id="63" name="Google Shape;63;p8"/>
          <p:cNvSpPr txBox="1"/>
          <p:nvPr>
            <p:ph idx="1" type="body"/>
          </p:nvPr>
        </p:nvSpPr>
        <p:spPr>
          <a:xfrm>
            <a:off x="703125" y="1591350"/>
            <a:ext cx="7362000" cy="33114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Font typeface="Times New Roman"/>
              <a:buChar char="●"/>
            </a:pPr>
            <a:r>
              <a:rPr b="1" lang="en-US">
                <a:latin typeface="Times New Roman"/>
                <a:ea typeface="Times New Roman"/>
                <a:cs typeface="Times New Roman"/>
                <a:sym typeface="Times New Roman"/>
              </a:rPr>
              <a:t>ABSTRACT</a:t>
            </a:r>
            <a:endParaRPr b="1">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US">
                <a:latin typeface="Times New Roman"/>
                <a:ea typeface="Times New Roman"/>
                <a:cs typeface="Times New Roman"/>
                <a:sym typeface="Times New Roman"/>
              </a:rPr>
              <a:t>OBJECTIVE</a:t>
            </a:r>
            <a:endParaRPr b="1">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US">
                <a:latin typeface="Times New Roman"/>
                <a:ea typeface="Times New Roman"/>
                <a:cs typeface="Times New Roman"/>
                <a:sym typeface="Times New Roman"/>
              </a:rPr>
              <a:t>INTRODUCTION</a:t>
            </a:r>
            <a:endParaRPr b="1">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US">
                <a:latin typeface="Times New Roman"/>
                <a:ea typeface="Times New Roman"/>
                <a:cs typeface="Times New Roman"/>
                <a:sym typeface="Times New Roman"/>
              </a:rPr>
              <a:t>LITERATURE REVIEW</a:t>
            </a:r>
            <a:endParaRPr b="1">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US">
                <a:latin typeface="Times New Roman"/>
                <a:ea typeface="Times New Roman"/>
                <a:cs typeface="Times New Roman"/>
                <a:sym typeface="Times New Roman"/>
              </a:rPr>
              <a:t>DESIGN AND METHODOLOGIES</a:t>
            </a:r>
            <a:endParaRPr b="1">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US">
                <a:latin typeface="Times New Roman"/>
                <a:ea typeface="Times New Roman"/>
                <a:cs typeface="Times New Roman"/>
                <a:sym typeface="Times New Roman"/>
              </a:rPr>
              <a:t>IMPLEMENTATION</a:t>
            </a:r>
            <a:endParaRPr b="1">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US">
                <a:latin typeface="Times New Roman"/>
                <a:ea typeface="Times New Roman"/>
                <a:cs typeface="Times New Roman"/>
                <a:sym typeface="Times New Roman"/>
              </a:rPr>
              <a:t>CODE IMPLEMENTATION</a:t>
            </a:r>
            <a:endParaRPr b="1">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US">
                <a:latin typeface="Times New Roman"/>
                <a:ea typeface="Times New Roman"/>
                <a:cs typeface="Times New Roman"/>
                <a:sym typeface="Times New Roman"/>
              </a:rPr>
              <a:t>TESTING</a:t>
            </a:r>
            <a:endParaRPr b="1">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US">
                <a:latin typeface="Times New Roman"/>
                <a:ea typeface="Times New Roman"/>
                <a:cs typeface="Times New Roman"/>
                <a:sym typeface="Times New Roman"/>
              </a:rPr>
              <a:t>INPUT AND OUTPUT</a:t>
            </a:r>
            <a:endParaRPr b="1">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US">
                <a:latin typeface="Times New Roman"/>
                <a:ea typeface="Times New Roman"/>
                <a:cs typeface="Times New Roman"/>
                <a:sym typeface="Times New Roman"/>
              </a:rPr>
              <a:t>CONCLUSION</a:t>
            </a:r>
            <a:endParaRPr b="1">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US">
                <a:latin typeface="Times New Roman"/>
                <a:ea typeface="Times New Roman"/>
                <a:cs typeface="Times New Roman"/>
                <a:sym typeface="Times New Roman"/>
              </a:rPr>
              <a:t>RESULT AND ANALYSIS</a:t>
            </a:r>
            <a:endParaRPr b="1">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US">
                <a:latin typeface="Times New Roman"/>
                <a:ea typeface="Times New Roman"/>
                <a:cs typeface="Times New Roman"/>
                <a:sym typeface="Times New Roman"/>
              </a:rPr>
              <a:t>REFERENCES</a:t>
            </a:r>
            <a:endParaRPr b="1">
              <a:latin typeface="Times New Roman"/>
              <a:ea typeface="Times New Roman"/>
              <a:cs typeface="Times New Roman"/>
              <a:sym typeface="Times New Roman"/>
            </a:endParaRPr>
          </a:p>
        </p:txBody>
      </p:sp>
      <p:sp>
        <p:nvSpPr>
          <p:cNvPr id="64" name="Google Shape;64;p8"/>
          <p:cNvSpPr txBox="1"/>
          <p:nvPr/>
        </p:nvSpPr>
        <p:spPr>
          <a:xfrm>
            <a:off x="429000" y="628457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03333"/>
              </a:lnSpc>
              <a:spcBef>
                <a:spcPts val="0"/>
              </a:spcBef>
              <a:spcAft>
                <a:spcPts val="0"/>
              </a:spcAft>
              <a:buNone/>
            </a:pPr>
            <a:r>
              <a:rPr lang="en-US" sz="1200">
                <a:solidFill>
                  <a:srgbClr val="878787"/>
                </a:solidFill>
                <a:latin typeface="Calibri"/>
                <a:ea typeface="Calibri"/>
                <a:cs typeface="Calibri"/>
                <a:sym typeface="Calibri"/>
              </a:rPr>
              <a:t>9.03.2021</a:t>
            </a:r>
            <a:endParaRPr/>
          </a:p>
        </p:txBody>
      </p:sp>
      <p:sp>
        <p:nvSpPr>
          <p:cNvPr id="65" name="Google Shape;65;p8"/>
          <p:cNvSpPr txBox="1"/>
          <p:nvPr>
            <p:ph idx="11" type="ftr"/>
          </p:nvPr>
        </p:nvSpPr>
        <p:spPr>
          <a:xfrm>
            <a:off x="4128654" y="6475975"/>
            <a:ext cx="1132800" cy="177900"/>
          </a:xfrm>
          <a:prstGeom prst="rect">
            <a:avLst/>
          </a:prstGeom>
          <a:noFill/>
          <a:ln>
            <a:noFill/>
          </a:ln>
        </p:spPr>
        <p:txBody>
          <a:bodyPr anchorCtr="0" anchor="t" bIns="0" lIns="0" spcFirstLastPara="1" rIns="0" wrap="square" tIns="0">
            <a:noAutofit/>
          </a:bodyPr>
          <a:lstStyle/>
          <a:p>
            <a:pPr indent="0" lvl="0" marL="12700" rtl="0" algn="l">
              <a:lnSpc>
                <a:spcPct val="103333"/>
              </a:lnSpc>
              <a:spcBef>
                <a:spcPts val="0"/>
              </a:spcBef>
              <a:spcAft>
                <a:spcPts val="0"/>
              </a:spcAft>
              <a:buSzPts val="1400"/>
              <a:buNone/>
            </a:pPr>
            <a:r>
              <a:rPr lang="en-US"/>
              <a:t>BATCH NO: 44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6"/>
          <p:cNvSpPr txBox="1"/>
          <p:nvPr>
            <p:ph idx="12" type="sldNum"/>
          </p:nvPr>
        </p:nvSpPr>
        <p:spPr>
          <a:xfrm>
            <a:off x="8496554" y="6475983"/>
            <a:ext cx="128400" cy="177900"/>
          </a:xfrm>
          <a:prstGeom prst="rect">
            <a:avLst/>
          </a:prstGeom>
        </p:spPr>
        <p:txBody>
          <a:bodyPr anchorCtr="0" anchor="t" bIns="0" lIns="0" spcFirstLastPara="1" rIns="0" wrap="square" tIns="0">
            <a:noAutofit/>
          </a:bodyPr>
          <a:lstStyle/>
          <a:p>
            <a:pPr indent="0" lvl="0" marL="25400" rtl="0" algn="l">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292" name="Google Shape;292;p26"/>
          <p:cNvGraphicFramePr/>
          <p:nvPr/>
        </p:nvGraphicFramePr>
        <p:xfrm>
          <a:off x="1005475" y="684625"/>
          <a:ext cx="3000000" cy="3000000"/>
        </p:xfrm>
        <a:graphic>
          <a:graphicData uri="http://schemas.openxmlformats.org/drawingml/2006/table">
            <a:tbl>
              <a:tblPr>
                <a:noFill/>
                <a:tableStyleId>{61C055EE-C1B6-4271-B54F-553218813F32}</a:tableStyleId>
              </a:tblPr>
              <a:tblGrid>
                <a:gridCol w="1447800"/>
                <a:gridCol w="1315400"/>
                <a:gridCol w="1494125"/>
                <a:gridCol w="1864850"/>
                <a:gridCol w="1116825"/>
              </a:tblGrid>
              <a:tr h="2406625">
                <a:tc>
                  <a:txBody>
                    <a:bodyPr/>
                    <a:lstStyle/>
                    <a:p>
                      <a:pPr indent="0" lvl="0" marL="0" rtl="0" algn="l">
                        <a:spcBef>
                          <a:spcPts val="0"/>
                        </a:spcBef>
                        <a:spcAft>
                          <a:spcPts val="0"/>
                        </a:spcAft>
                        <a:buNone/>
                      </a:pPr>
                      <a:r>
                        <a:rPr lang="en-US">
                          <a:latin typeface="Times New Roman"/>
                          <a:ea typeface="Times New Roman"/>
                          <a:cs typeface="Times New Roman"/>
                          <a:sym typeface="Times New Roman"/>
                        </a:rPr>
                        <a:t>Optical character recognition of an image</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latin typeface="Times New Roman"/>
                          <a:ea typeface="Times New Roman"/>
                          <a:cs typeface="Times New Roman"/>
                          <a:sym typeface="Times New Roman"/>
                        </a:rPr>
                        <a:t>Vi0STH</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PASS</a:t>
                      </a:r>
                      <a:endParaRPr/>
                    </a:p>
                  </a:txBody>
                  <a:tcPr marT="91425" marB="91425" marR="91425" marL="91425"/>
                </a:tc>
              </a:tr>
            </a:tbl>
          </a:graphicData>
        </a:graphic>
      </p:graphicFrame>
      <p:pic>
        <p:nvPicPr>
          <p:cNvPr id="293" name="Google Shape;293;p26"/>
          <p:cNvPicPr preferRelativeResize="0"/>
          <p:nvPr/>
        </p:nvPicPr>
        <p:blipFill>
          <a:blip r:embed="rId3">
            <a:alphaModFix/>
          </a:blip>
          <a:stretch>
            <a:fillRect/>
          </a:stretch>
        </p:blipFill>
        <p:spPr>
          <a:xfrm>
            <a:off x="2601675" y="1271713"/>
            <a:ext cx="933450" cy="304800"/>
          </a:xfrm>
          <a:prstGeom prst="rect">
            <a:avLst/>
          </a:prstGeom>
          <a:noFill/>
          <a:ln>
            <a:noFill/>
          </a:ln>
        </p:spPr>
      </p:pic>
      <p:pic>
        <p:nvPicPr>
          <p:cNvPr id="294" name="Google Shape;294;p26"/>
          <p:cNvPicPr preferRelativeResize="0"/>
          <p:nvPr/>
        </p:nvPicPr>
        <p:blipFill>
          <a:blip r:embed="rId4">
            <a:alphaModFix/>
          </a:blip>
          <a:stretch>
            <a:fillRect/>
          </a:stretch>
        </p:blipFill>
        <p:spPr>
          <a:xfrm>
            <a:off x="5338125" y="1172125"/>
            <a:ext cx="1701475" cy="503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7"/>
          <p:cNvSpPr txBox="1"/>
          <p:nvPr>
            <p:ph idx="1" type="body"/>
          </p:nvPr>
        </p:nvSpPr>
        <p:spPr>
          <a:xfrm>
            <a:off x="351009" y="949512"/>
            <a:ext cx="8442000" cy="23280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Font typeface="Times New Roman"/>
              <a:buChar char="●"/>
            </a:pPr>
            <a:r>
              <a:rPr b="1" lang="en-US">
                <a:latin typeface="Times New Roman"/>
                <a:ea typeface="Times New Roman"/>
                <a:cs typeface="Times New Roman"/>
                <a:sym typeface="Times New Roman"/>
              </a:rPr>
              <a:t>System Testing:</a:t>
            </a:r>
            <a:endParaRPr b="1">
              <a:latin typeface="Times New Roman"/>
              <a:ea typeface="Times New Roman"/>
              <a:cs typeface="Times New Roman"/>
              <a:sym typeface="Times New Roman"/>
            </a:endParaRPr>
          </a:p>
          <a:p>
            <a:pPr indent="0" lvl="0" marL="457200" rtl="0" algn="l">
              <a:spcBef>
                <a:spcPts val="0"/>
              </a:spcBef>
              <a:spcAft>
                <a:spcPts val="0"/>
              </a:spcAft>
              <a:buNone/>
            </a:pPr>
            <a:r>
              <a:rPr lang="en-US">
                <a:latin typeface="Times New Roman"/>
                <a:ea typeface="Times New Roman"/>
                <a:cs typeface="Times New Roman"/>
                <a:sym typeface="Times New Roman"/>
              </a:rPr>
              <a:t>System testing is a black box testing technique used to evaluate complete system. Black box testing is an important factor used for the testing process. It enables</a:t>
            </a:r>
            <a:endParaRPr>
              <a:latin typeface="Times New Roman"/>
              <a:ea typeface="Times New Roman"/>
              <a:cs typeface="Times New Roman"/>
              <a:sym typeface="Times New Roman"/>
            </a:endParaRPr>
          </a:p>
          <a:p>
            <a:pPr indent="0" lvl="0" marL="457200" rtl="0" algn="l">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us to identify and debug the errors that might creep inside while executing the</a:t>
            </a:r>
            <a:endParaRPr>
              <a:latin typeface="Times New Roman"/>
              <a:ea typeface="Times New Roman"/>
              <a:cs typeface="Times New Roman"/>
              <a:sym typeface="Times New Roman"/>
            </a:endParaRPr>
          </a:p>
          <a:p>
            <a:pPr indent="0" lvl="0" marL="457200" rtl="0" algn="l">
              <a:spcBef>
                <a:spcPts val="0"/>
              </a:spcBef>
              <a:spcAft>
                <a:spcPts val="0"/>
              </a:spcAft>
              <a:buNone/>
            </a:pPr>
            <a:r>
              <a:rPr lang="en-US">
                <a:latin typeface="Times New Roman"/>
                <a:ea typeface="Times New Roman"/>
                <a:cs typeface="Times New Roman"/>
                <a:sym typeface="Times New Roman"/>
              </a:rPr>
              <a:t>program. Our model passed this test with an ease.</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p:txBody>
      </p:sp>
      <p:sp>
        <p:nvSpPr>
          <p:cNvPr id="301" name="Google Shape;301;p27"/>
          <p:cNvSpPr txBox="1"/>
          <p:nvPr>
            <p:ph idx="12" type="sldNum"/>
          </p:nvPr>
        </p:nvSpPr>
        <p:spPr>
          <a:xfrm>
            <a:off x="8496554" y="6475983"/>
            <a:ext cx="128400" cy="177900"/>
          </a:xfrm>
          <a:prstGeom prst="rect">
            <a:avLst/>
          </a:prstGeom>
        </p:spPr>
        <p:txBody>
          <a:bodyPr anchorCtr="0" anchor="t" bIns="0" lIns="0" spcFirstLastPara="1" rIns="0" wrap="square" tIns="0">
            <a:noAutofit/>
          </a:bodyPr>
          <a:lstStyle/>
          <a:p>
            <a:pPr indent="0" lvl="0" marL="25400" rtl="0" algn="l">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302" name="Google Shape;302;p27"/>
          <p:cNvGraphicFramePr/>
          <p:nvPr/>
        </p:nvGraphicFramePr>
        <p:xfrm>
          <a:off x="952500" y="2857500"/>
          <a:ext cx="3000000" cy="3000000"/>
        </p:xfrm>
        <a:graphic>
          <a:graphicData uri="http://schemas.openxmlformats.org/drawingml/2006/table">
            <a:tbl>
              <a:tblPr>
                <a:noFill/>
                <a:tableStyleId>{61C055EE-C1B6-4271-B54F-553218813F32}</a:tableStyleId>
              </a:tblPr>
              <a:tblGrid>
                <a:gridCol w="1447800"/>
                <a:gridCol w="2520175"/>
                <a:gridCol w="971200"/>
                <a:gridCol w="1461025"/>
                <a:gridCol w="838800"/>
              </a:tblGrid>
              <a:tr h="503650">
                <a:tc>
                  <a:txBody>
                    <a:bodyPr/>
                    <a:lstStyle/>
                    <a:p>
                      <a:pPr indent="0" lvl="0" marL="0" rtl="0" algn="l">
                        <a:spcBef>
                          <a:spcPts val="0"/>
                        </a:spcBef>
                        <a:spcAft>
                          <a:spcPts val="0"/>
                        </a:spcAft>
                        <a:buClr>
                          <a:schemeClr val="dk1"/>
                        </a:buClr>
                        <a:buSzPts val="1100"/>
                        <a:buFont typeface="Arial"/>
                        <a:buNone/>
                      </a:pPr>
                      <a:r>
                        <a:rPr b="1" lang="en-US">
                          <a:solidFill>
                            <a:schemeClr val="dk1"/>
                          </a:solidFill>
                          <a:latin typeface="Times New Roman"/>
                          <a:ea typeface="Times New Roman"/>
                          <a:cs typeface="Times New Roman"/>
                          <a:sym typeface="Times New Roman"/>
                        </a:rPr>
                        <a:t>Description of Test Cases  </a:t>
                      </a:r>
                      <a:endParaRPr/>
                    </a:p>
                  </a:txBody>
                  <a:tcPr marT="91425" marB="91425" marR="91425" marL="91425"/>
                </a:tc>
                <a:tc>
                  <a:txBody>
                    <a:bodyPr/>
                    <a:lstStyle/>
                    <a:p>
                      <a:pPr indent="0" lvl="0" marL="0" rtl="0" algn="l">
                        <a:spcBef>
                          <a:spcPts val="0"/>
                        </a:spcBef>
                        <a:spcAft>
                          <a:spcPts val="0"/>
                        </a:spcAft>
                        <a:buNone/>
                      </a:pPr>
                      <a:r>
                        <a:rPr b="1" lang="en-US">
                          <a:latin typeface="Times New Roman"/>
                          <a:ea typeface="Times New Roman"/>
                          <a:cs typeface="Times New Roman"/>
                          <a:sym typeface="Times New Roman"/>
                        </a:rPr>
                        <a:t>Input</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US">
                          <a:latin typeface="Times New Roman"/>
                          <a:ea typeface="Times New Roman"/>
                          <a:cs typeface="Times New Roman"/>
                          <a:sym typeface="Times New Roman"/>
                        </a:rPr>
                        <a:t>Expected Output</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US">
                          <a:latin typeface="Times New Roman"/>
                          <a:ea typeface="Times New Roman"/>
                          <a:cs typeface="Times New Roman"/>
                          <a:sym typeface="Times New Roman"/>
                        </a:rPr>
                        <a:t>Output</a:t>
                      </a:r>
                      <a:endParaRPr b="1">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US">
                          <a:latin typeface="Times New Roman"/>
                          <a:ea typeface="Times New Roman"/>
                          <a:cs typeface="Times New Roman"/>
                          <a:sym typeface="Times New Roman"/>
                        </a:rPr>
                        <a:t>Status</a:t>
                      </a:r>
                      <a:endParaRPr b="1">
                        <a:latin typeface="Times New Roman"/>
                        <a:ea typeface="Times New Roman"/>
                        <a:cs typeface="Times New Roman"/>
                        <a:sym typeface="Times New Roman"/>
                      </a:endParaRPr>
                    </a:p>
                  </a:txBody>
                  <a:tcPr marT="91425" marB="91425" marR="91425" marL="91425"/>
                </a:tc>
              </a:tr>
              <a:tr h="1540925">
                <a:tc>
                  <a:txBody>
                    <a:bodyPr/>
                    <a:lstStyle/>
                    <a:p>
                      <a:pPr indent="0" lvl="0" marL="0" rtl="0" algn="l">
                        <a:spcBef>
                          <a:spcPts val="0"/>
                        </a:spcBef>
                        <a:spcAft>
                          <a:spcPts val="0"/>
                        </a:spcAft>
                        <a:buNone/>
                      </a:pPr>
                      <a:r>
                        <a:rPr lang="en-US">
                          <a:latin typeface="Times New Roman"/>
                          <a:ea typeface="Times New Roman"/>
                          <a:cs typeface="Times New Roman"/>
                          <a:sym typeface="Times New Roman"/>
                        </a:rPr>
                        <a:t>Image is used as an input for recognition of characters on license plate</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RIPLS1</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PASS</a:t>
                      </a:r>
                      <a:endParaRPr/>
                    </a:p>
                  </a:txBody>
                  <a:tcPr marT="91425" marB="91425" marR="91425" marL="91425"/>
                </a:tc>
              </a:tr>
              <a:tr h="1467975">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Image is used as an input for recognition of characters on license plate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MH12DE1433</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FAIL</a:t>
                      </a:r>
                      <a:endParaRPr/>
                    </a:p>
                  </a:txBody>
                  <a:tcPr marT="91425" marB="91425" marR="91425" marL="91425"/>
                </a:tc>
              </a:tr>
            </a:tbl>
          </a:graphicData>
        </a:graphic>
      </p:graphicFrame>
      <p:pic>
        <p:nvPicPr>
          <p:cNvPr id="303" name="Google Shape;303;p27"/>
          <p:cNvPicPr preferRelativeResize="0"/>
          <p:nvPr/>
        </p:nvPicPr>
        <p:blipFill>
          <a:blip r:embed="rId3">
            <a:alphaModFix/>
          </a:blip>
          <a:stretch>
            <a:fillRect/>
          </a:stretch>
        </p:blipFill>
        <p:spPr>
          <a:xfrm>
            <a:off x="2510725" y="5081723"/>
            <a:ext cx="2326025" cy="1341275"/>
          </a:xfrm>
          <a:prstGeom prst="rect">
            <a:avLst/>
          </a:prstGeom>
          <a:noFill/>
          <a:ln>
            <a:noFill/>
          </a:ln>
        </p:spPr>
      </p:pic>
      <p:pic>
        <p:nvPicPr>
          <p:cNvPr id="304" name="Google Shape;304;p27"/>
          <p:cNvPicPr preferRelativeResize="0"/>
          <p:nvPr/>
        </p:nvPicPr>
        <p:blipFill>
          <a:blip r:embed="rId4">
            <a:alphaModFix/>
          </a:blip>
          <a:stretch>
            <a:fillRect/>
          </a:stretch>
        </p:blipFill>
        <p:spPr>
          <a:xfrm>
            <a:off x="5891675" y="5081725"/>
            <a:ext cx="1477475" cy="314325"/>
          </a:xfrm>
          <a:prstGeom prst="rect">
            <a:avLst/>
          </a:prstGeom>
          <a:noFill/>
          <a:ln>
            <a:noFill/>
          </a:ln>
        </p:spPr>
      </p:pic>
      <p:pic>
        <p:nvPicPr>
          <p:cNvPr id="305" name="Google Shape;305;p27"/>
          <p:cNvPicPr preferRelativeResize="0"/>
          <p:nvPr/>
        </p:nvPicPr>
        <p:blipFill>
          <a:blip r:embed="rId5">
            <a:alphaModFix/>
          </a:blip>
          <a:stretch>
            <a:fillRect/>
          </a:stretch>
        </p:blipFill>
        <p:spPr>
          <a:xfrm>
            <a:off x="5891675" y="3535900"/>
            <a:ext cx="1477475" cy="238125"/>
          </a:xfrm>
          <a:prstGeom prst="rect">
            <a:avLst/>
          </a:prstGeom>
          <a:noFill/>
          <a:ln>
            <a:noFill/>
          </a:ln>
        </p:spPr>
      </p:pic>
      <p:pic>
        <p:nvPicPr>
          <p:cNvPr id="306" name="Google Shape;306;p27"/>
          <p:cNvPicPr preferRelativeResize="0"/>
          <p:nvPr/>
        </p:nvPicPr>
        <p:blipFill>
          <a:blip r:embed="rId6">
            <a:alphaModFix/>
          </a:blip>
          <a:stretch>
            <a:fillRect/>
          </a:stretch>
        </p:blipFill>
        <p:spPr>
          <a:xfrm>
            <a:off x="2510725" y="3508975"/>
            <a:ext cx="2326025" cy="1341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8"/>
          <p:cNvSpPr txBox="1"/>
          <p:nvPr>
            <p:ph idx="12" type="sldNum"/>
          </p:nvPr>
        </p:nvSpPr>
        <p:spPr>
          <a:xfrm>
            <a:off x="8496554" y="6475983"/>
            <a:ext cx="128400" cy="177900"/>
          </a:xfrm>
          <a:prstGeom prst="rect">
            <a:avLst/>
          </a:prstGeom>
        </p:spPr>
        <p:txBody>
          <a:bodyPr anchorCtr="0" anchor="t" bIns="0" lIns="0" spcFirstLastPara="1" rIns="0" wrap="square" tIns="0">
            <a:noAutofit/>
          </a:bodyPr>
          <a:lstStyle/>
          <a:p>
            <a:pPr indent="0" lvl="0" marL="25400" rtl="0" algn="l">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313" name="Google Shape;313;p28"/>
          <p:cNvGraphicFramePr/>
          <p:nvPr/>
        </p:nvGraphicFramePr>
        <p:xfrm>
          <a:off x="952500" y="1300400"/>
          <a:ext cx="3000000" cy="3000000"/>
        </p:xfrm>
        <a:graphic>
          <a:graphicData uri="http://schemas.openxmlformats.org/drawingml/2006/table">
            <a:tbl>
              <a:tblPr>
                <a:noFill/>
                <a:tableStyleId>{61C055EE-C1B6-4271-B54F-553218813F32}</a:tableStyleId>
              </a:tblPr>
              <a:tblGrid>
                <a:gridCol w="1447800"/>
                <a:gridCol w="2461200"/>
                <a:gridCol w="923075"/>
                <a:gridCol w="1793225"/>
                <a:gridCol w="772575"/>
              </a:tblGrid>
              <a:tr h="1834725">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Image is used as an input for recognition of characters on license plate</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Vi0STH</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PASS</a:t>
                      </a:r>
                      <a:endParaRPr/>
                    </a:p>
                  </a:txBody>
                  <a:tcPr marT="91425" marB="91425" marR="91425" marL="91425"/>
                </a:tc>
              </a:tr>
              <a:tr h="2304625">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Image is used as an input for recognition of characters on license plat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HR51B3737</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PASS</a:t>
                      </a:r>
                      <a:endParaRPr/>
                    </a:p>
                  </a:txBody>
                  <a:tcPr marT="91425" marB="91425" marR="91425" marL="91425"/>
                </a:tc>
              </a:tr>
            </a:tbl>
          </a:graphicData>
        </a:graphic>
      </p:graphicFrame>
      <p:pic>
        <p:nvPicPr>
          <p:cNvPr id="314" name="Google Shape;314;p28"/>
          <p:cNvPicPr preferRelativeResize="0"/>
          <p:nvPr/>
        </p:nvPicPr>
        <p:blipFill>
          <a:blip r:embed="rId3">
            <a:alphaModFix/>
          </a:blip>
          <a:stretch>
            <a:fillRect/>
          </a:stretch>
        </p:blipFill>
        <p:spPr>
          <a:xfrm>
            <a:off x="2491675" y="1477525"/>
            <a:ext cx="2263900" cy="1575475"/>
          </a:xfrm>
          <a:prstGeom prst="rect">
            <a:avLst/>
          </a:prstGeom>
          <a:noFill/>
          <a:ln>
            <a:noFill/>
          </a:ln>
        </p:spPr>
      </p:pic>
      <p:pic>
        <p:nvPicPr>
          <p:cNvPr id="315" name="Google Shape;315;p28"/>
          <p:cNvPicPr preferRelativeResize="0"/>
          <p:nvPr/>
        </p:nvPicPr>
        <p:blipFill>
          <a:blip r:embed="rId4">
            <a:alphaModFix/>
          </a:blip>
          <a:stretch>
            <a:fillRect/>
          </a:stretch>
        </p:blipFill>
        <p:spPr>
          <a:xfrm>
            <a:off x="2491675" y="3357500"/>
            <a:ext cx="2263901" cy="1853525"/>
          </a:xfrm>
          <a:prstGeom prst="rect">
            <a:avLst/>
          </a:prstGeom>
          <a:noFill/>
          <a:ln>
            <a:noFill/>
          </a:ln>
        </p:spPr>
      </p:pic>
      <p:pic>
        <p:nvPicPr>
          <p:cNvPr id="316" name="Google Shape;316;p28"/>
          <p:cNvPicPr preferRelativeResize="0"/>
          <p:nvPr/>
        </p:nvPicPr>
        <p:blipFill>
          <a:blip r:embed="rId5">
            <a:alphaModFix/>
          </a:blip>
          <a:stretch>
            <a:fillRect/>
          </a:stretch>
        </p:blipFill>
        <p:spPr>
          <a:xfrm>
            <a:off x="5784575" y="1410425"/>
            <a:ext cx="1793225" cy="384825"/>
          </a:xfrm>
          <a:prstGeom prst="rect">
            <a:avLst/>
          </a:prstGeom>
          <a:noFill/>
          <a:ln>
            <a:noFill/>
          </a:ln>
        </p:spPr>
      </p:pic>
      <p:pic>
        <p:nvPicPr>
          <p:cNvPr id="317" name="Google Shape;317;p28"/>
          <p:cNvPicPr preferRelativeResize="0"/>
          <p:nvPr/>
        </p:nvPicPr>
        <p:blipFill>
          <a:blip r:embed="rId6">
            <a:alphaModFix/>
          </a:blip>
          <a:stretch>
            <a:fillRect/>
          </a:stretch>
        </p:blipFill>
        <p:spPr>
          <a:xfrm>
            <a:off x="5784575" y="3357500"/>
            <a:ext cx="1793225" cy="251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9"/>
          <p:cNvSpPr txBox="1"/>
          <p:nvPr>
            <p:ph type="title"/>
          </p:nvPr>
        </p:nvSpPr>
        <p:spPr>
          <a:xfrm>
            <a:off x="818050" y="291250"/>
            <a:ext cx="7806900" cy="1031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2400"/>
              <a:t>INPUT and OUTPUT</a:t>
            </a:r>
            <a:endParaRPr sz="2400"/>
          </a:p>
        </p:txBody>
      </p:sp>
      <p:sp>
        <p:nvSpPr>
          <p:cNvPr id="324" name="Google Shape;324;p29"/>
          <p:cNvSpPr txBox="1"/>
          <p:nvPr>
            <p:ph idx="12" type="sldNum"/>
          </p:nvPr>
        </p:nvSpPr>
        <p:spPr>
          <a:xfrm>
            <a:off x="8496554" y="6475983"/>
            <a:ext cx="128400" cy="177900"/>
          </a:xfrm>
          <a:prstGeom prst="rect">
            <a:avLst/>
          </a:prstGeom>
        </p:spPr>
        <p:txBody>
          <a:bodyPr anchorCtr="0" anchor="t" bIns="0" lIns="0" spcFirstLastPara="1" rIns="0" wrap="square" tIns="0">
            <a:noAutofit/>
          </a:bodyPr>
          <a:lstStyle/>
          <a:p>
            <a:pPr indent="0" lvl="0" marL="25400" rtl="0" algn="l">
              <a:spcBef>
                <a:spcPts val="0"/>
              </a:spcBef>
              <a:spcAft>
                <a:spcPts val="0"/>
              </a:spcAft>
              <a:buClr>
                <a:srgbClr val="000000"/>
              </a:buClr>
              <a:buSzPts val="1200"/>
              <a:buFont typeface="Arial"/>
              <a:buNone/>
            </a:pPr>
            <a:fld id="{00000000-1234-1234-1234-123412341234}" type="slidenum">
              <a:rPr lang="en-US"/>
              <a:t>‹#›</a:t>
            </a:fld>
            <a:endParaRPr/>
          </a:p>
        </p:txBody>
      </p:sp>
      <p:sp>
        <p:nvSpPr>
          <p:cNvPr id="325" name="Google Shape;325;p29"/>
          <p:cNvSpPr txBox="1"/>
          <p:nvPr/>
        </p:nvSpPr>
        <p:spPr>
          <a:xfrm>
            <a:off x="1154475" y="1040600"/>
            <a:ext cx="21978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Times New Roman"/>
              <a:buChar char="●"/>
            </a:pPr>
            <a:r>
              <a:rPr b="1" lang="en-US" sz="1800">
                <a:latin typeface="Times New Roman"/>
                <a:ea typeface="Times New Roman"/>
                <a:cs typeface="Times New Roman"/>
                <a:sym typeface="Times New Roman"/>
              </a:rPr>
              <a:t>Input</a:t>
            </a:r>
            <a:endParaRPr b="1" sz="1800">
              <a:latin typeface="Times New Roman"/>
              <a:ea typeface="Times New Roman"/>
              <a:cs typeface="Times New Roman"/>
              <a:sym typeface="Times New Roman"/>
            </a:endParaRPr>
          </a:p>
        </p:txBody>
      </p:sp>
      <p:pic>
        <p:nvPicPr>
          <p:cNvPr id="326" name="Google Shape;326;p29"/>
          <p:cNvPicPr preferRelativeResize="0"/>
          <p:nvPr/>
        </p:nvPicPr>
        <p:blipFill>
          <a:blip r:embed="rId3">
            <a:alphaModFix/>
          </a:blip>
          <a:stretch>
            <a:fillRect/>
          </a:stretch>
        </p:blipFill>
        <p:spPr>
          <a:xfrm>
            <a:off x="1511950" y="1596675"/>
            <a:ext cx="6460800" cy="31509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0"/>
          <p:cNvSpPr txBox="1"/>
          <p:nvPr>
            <p:ph idx="12" type="sldNum"/>
          </p:nvPr>
        </p:nvSpPr>
        <p:spPr>
          <a:xfrm>
            <a:off x="8496554" y="6475983"/>
            <a:ext cx="128400" cy="177900"/>
          </a:xfrm>
          <a:prstGeom prst="rect">
            <a:avLst/>
          </a:prstGeom>
        </p:spPr>
        <p:txBody>
          <a:bodyPr anchorCtr="0" anchor="t" bIns="0" lIns="0" spcFirstLastPara="1" rIns="0" wrap="square" tIns="0">
            <a:noAutofit/>
          </a:bodyPr>
          <a:lstStyle/>
          <a:p>
            <a:pPr indent="0" lvl="0" marL="25400" rtl="0" algn="l">
              <a:spcBef>
                <a:spcPts val="0"/>
              </a:spcBef>
              <a:spcAft>
                <a:spcPts val="0"/>
              </a:spcAft>
              <a:buClr>
                <a:srgbClr val="000000"/>
              </a:buClr>
              <a:buSzPts val="1200"/>
              <a:buFont typeface="Arial"/>
              <a:buNone/>
            </a:pPr>
            <a:fld id="{00000000-1234-1234-1234-123412341234}" type="slidenum">
              <a:rPr lang="en-US"/>
              <a:t>‹#›</a:t>
            </a:fld>
            <a:endParaRPr/>
          </a:p>
        </p:txBody>
      </p:sp>
      <p:sp>
        <p:nvSpPr>
          <p:cNvPr id="333" name="Google Shape;333;p30"/>
          <p:cNvSpPr txBox="1"/>
          <p:nvPr/>
        </p:nvSpPr>
        <p:spPr>
          <a:xfrm>
            <a:off x="757275" y="511025"/>
            <a:ext cx="21183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Times New Roman"/>
              <a:buChar char="●"/>
            </a:pPr>
            <a:r>
              <a:rPr b="1" lang="en-US" sz="1800">
                <a:latin typeface="Times New Roman"/>
                <a:ea typeface="Times New Roman"/>
                <a:cs typeface="Times New Roman"/>
                <a:sym typeface="Times New Roman"/>
              </a:rPr>
              <a:t>Output</a:t>
            </a:r>
            <a:endParaRPr b="1" sz="1800">
              <a:latin typeface="Times New Roman"/>
              <a:ea typeface="Times New Roman"/>
              <a:cs typeface="Times New Roman"/>
              <a:sym typeface="Times New Roman"/>
            </a:endParaRPr>
          </a:p>
        </p:txBody>
      </p:sp>
      <p:pic>
        <p:nvPicPr>
          <p:cNvPr id="334" name="Google Shape;334;p30"/>
          <p:cNvPicPr preferRelativeResize="0"/>
          <p:nvPr/>
        </p:nvPicPr>
        <p:blipFill>
          <a:blip r:embed="rId3">
            <a:alphaModFix/>
          </a:blip>
          <a:stretch>
            <a:fillRect/>
          </a:stretch>
        </p:blipFill>
        <p:spPr>
          <a:xfrm>
            <a:off x="876425" y="908200"/>
            <a:ext cx="8013077" cy="4090975"/>
          </a:xfrm>
          <a:prstGeom prst="rect">
            <a:avLst/>
          </a:prstGeom>
          <a:noFill/>
          <a:ln>
            <a:noFill/>
          </a:ln>
        </p:spPr>
      </p:pic>
      <p:pic>
        <p:nvPicPr>
          <p:cNvPr id="335" name="Google Shape;335;p30"/>
          <p:cNvPicPr preferRelativeResize="0"/>
          <p:nvPr/>
        </p:nvPicPr>
        <p:blipFill>
          <a:blip r:embed="rId4">
            <a:alphaModFix/>
          </a:blip>
          <a:stretch>
            <a:fillRect/>
          </a:stretch>
        </p:blipFill>
        <p:spPr>
          <a:xfrm>
            <a:off x="876425" y="5132450"/>
            <a:ext cx="2257425" cy="1143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1"/>
          <p:cNvSpPr txBox="1"/>
          <p:nvPr>
            <p:ph type="title"/>
          </p:nvPr>
        </p:nvSpPr>
        <p:spPr>
          <a:xfrm>
            <a:off x="167100" y="236875"/>
            <a:ext cx="8809800" cy="1124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2600"/>
              <a:t>RESULT and ANALYSIS</a:t>
            </a:r>
            <a:endParaRPr sz="2600"/>
          </a:p>
          <a:p>
            <a:pPr indent="0" lvl="0" marL="0" rtl="0" algn="l">
              <a:spcBef>
                <a:spcPts val="0"/>
              </a:spcBef>
              <a:spcAft>
                <a:spcPts val="0"/>
              </a:spcAft>
              <a:buNone/>
            </a:pPr>
            <a:r>
              <a:t/>
            </a:r>
            <a:endParaRPr sz="6000"/>
          </a:p>
          <a:p>
            <a:pPr indent="-355600" lvl="0" marL="457200" rtl="0" algn="l">
              <a:spcBef>
                <a:spcPts val="0"/>
              </a:spcBef>
              <a:spcAft>
                <a:spcPts val="0"/>
              </a:spcAft>
              <a:buSzPts val="2000"/>
              <a:buChar char="●"/>
            </a:pPr>
            <a:r>
              <a:rPr b="0" lang="en-US" sz="2000"/>
              <a:t>Out of 100 sample number plates, 88 were detected successfully giving the project a success rate of 88%</a:t>
            </a:r>
            <a:endParaRPr b="0" sz="2000"/>
          </a:p>
          <a:p>
            <a:pPr indent="-355600" lvl="0" marL="457200" rtl="0" algn="l">
              <a:spcBef>
                <a:spcPts val="0"/>
              </a:spcBef>
              <a:spcAft>
                <a:spcPts val="0"/>
              </a:spcAft>
              <a:buSzPts val="2000"/>
              <a:buChar char="●"/>
            </a:pPr>
            <a:r>
              <a:rPr b="0" lang="en-US" sz="2000"/>
              <a:t>Dirty Number plate with lot of noise were a major problem faced</a:t>
            </a:r>
            <a:endParaRPr b="0" sz="2000"/>
          </a:p>
          <a:p>
            <a:pPr indent="-355600" lvl="0" marL="457200" rtl="0" algn="l">
              <a:spcBef>
                <a:spcPts val="0"/>
              </a:spcBef>
              <a:spcAft>
                <a:spcPts val="0"/>
              </a:spcAft>
              <a:buSzPts val="2000"/>
              <a:buChar char="●"/>
            </a:pPr>
            <a:r>
              <a:rPr b="0" lang="en-US" sz="2000"/>
              <a:t>Edge detection stayed accurate for an angle of 30 degrees</a:t>
            </a:r>
            <a:endParaRPr b="0" sz="2000"/>
          </a:p>
          <a:p>
            <a:pPr indent="-355600" lvl="0" marL="457200" rtl="0" algn="l">
              <a:spcBef>
                <a:spcPts val="0"/>
              </a:spcBef>
              <a:spcAft>
                <a:spcPts val="0"/>
              </a:spcAft>
              <a:buSzPts val="2000"/>
              <a:buChar char="●"/>
            </a:pPr>
            <a:r>
              <a:rPr b="0" lang="en-US" sz="2000"/>
              <a:t>Faded characters greatly hampered the plate segmentation process which in turn affected character recognition</a:t>
            </a:r>
            <a:endParaRPr b="0" sz="2000"/>
          </a:p>
        </p:txBody>
      </p:sp>
      <p:sp>
        <p:nvSpPr>
          <p:cNvPr id="342" name="Google Shape;342;p31"/>
          <p:cNvSpPr txBox="1"/>
          <p:nvPr>
            <p:ph idx="12" type="sldNum"/>
          </p:nvPr>
        </p:nvSpPr>
        <p:spPr>
          <a:xfrm>
            <a:off x="8496554" y="6475983"/>
            <a:ext cx="128400" cy="177900"/>
          </a:xfrm>
          <a:prstGeom prst="rect">
            <a:avLst/>
          </a:prstGeom>
        </p:spPr>
        <p:txBody>
          <a:bodyPr anchorCtr="0" anchor="t" bIns="0" lIns="0" spcFirstLastPara="1" rIns="0" wrap="square" tIns="0">
            <a:noAutofit/>
          </a:bodyPr>
          <a:lstStyle/>
          <a:p>
            <a:pPr indent="0" lvl="0" marL="2540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2"/>
          <p:cNvSpPr txBox="1"/>
          <p:nvPr>
            <p:ph idx="12" type="sldNum"/>
          </p:nvPr>
        </p:nvSpPr>
        <p:spPr>
          <a:xfrm>
            <a:off x="8496554" y="6475983"/>
            <a:ext cx="128400" cy="177900"/>
          </a:xfrm>
          <a:prstGeom prst="rect">
            <a:avLst/>
          </a:prstGeom>
        </p:spPr>
        <p:txBody>
          <a:bodyPr anchorCtr="0" anchor="t" bIns="0" lIns="0" spcFirstLastPara="1" rIns="0" wrap="square" tIns="0">
            <a:noAutofit/>
          </a:bodyPr>
          <a:lstStyle/>
          <a:p>
            <a:pPr indent="0" lvl="0" marL="25400" rtl="0" algn="l">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349" name="Google Shape;349;p32"/>
          <p:cNvGraphicFramePr/>
          <p:nvPr/>
        </p:nvGraphicFramePr>
        <p:xfrm>
          <a:off x="952500" y="2476500"/>
          <a:ext cx="3000000" cy="3000000"/>
        </p:xfrm>
        <a:graphic>
          <a:graphicData uri="http://schemas.openxmlformats.org/drawingml/2006/table">
            <a:tbl>
              <a:tblPr>
                <a:noFill/>
                <a:tableStyleId>{61C055EE-C1B6-4271-B54F-553218813F32}</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b="1" lang="en-US" sz="1500"/>
                        <a:t>ACTUAL</a:t>
                      </a:r>
                      <a:endParaRPr b="1" sz="1500"/>
                    </a:p>
                  </a:txBody>
                  <a:tcPr marT="91425" marB="91425" marR="91425" marL="91425"/>
                </a:tc>
                <a:tc>
                  <a:txBody>
                    <a:bodyPr/>
                    <a:lstStyle/>
                    <a:p>
                      <a:pPr indent="0" lvl="0" marL="0" rtl="0" algn="l">
                        <a:spcBef>
                          <a:spcPts val="0"/>
                        </a:spcBef>
                        <a:spcAft>
                          <a:spcPts val="0"/>
                        </a:spcAft>
                        <a:buNone/>
                      </a:pPr>
                      <a:r>
                        <a:rPr b="1" lang="en-US" sz="1500"/>
                        <a:t>PREDICTED</a:t>
                      </a:r>
                      <a:endParaRPr b="1" sz="1500"/>
                    </a:p>
                  </a:txBody>
                  <a:tcPr marT="91425" marB="91425" marR="91425" marL="91425"/>
                </a:tc>
                <a:tc>
                  <a:txBody>
                    <a:bodyPr/>
                    <a:lstStyle/>
                    <a:p>
                      <a:pPr indent="0" lvl="0" marL="0" rtl="0" algn="l">
                        <a:spcBef>
                          <a:spcPts val="0"/>
                        </a:spcBef>
                        <a:spcAft>
                          <a:spcPts val="0"/>
                        </a:spcAft>
                        <a:buNone/>
                      </a:pPr>
                      <a:r>
                        <a:rPr b="1" lang="en-US" sz="1500"/>
                        <a:t>PRECISION</a:t>
                      </a:r>
                      <a:endParaRPr b="1" sz="1500"/>
                    </a:p>
                  </a:txBody>
                  <a:tcPr marT="91425" marB="91425" marR="91425" marL="91425"/>
                </a:tc>
                <a:tc>
                  <a:txBody>
                    <a:bodyPr/>
                    <a:lstStyle/>
                    <a:p>
                      <a:pPr indent="0" lvl="0" marL="0" rtl="0" algn="l">
                        <a:spcBef>
                          <a:spcPts val="0"/>
                        </a:spcBef>
                        <a:spcAft>
                          <a:spcPts val="0"/>
                        </a:spcAft>
                        <a:buNone/>
                      </a:pPr>
                      <a:r>
                        <a:rPr b="1" lang="en-US" sz="1500"/>
                        <a:t>RECALL</a:t>
                      </a:r>
                      <a:endParaRPr b="1" sz="1500"/>
                    </a:p>
                  </a:txBody>
                  <a:tcPr marT="91425" marB="91425" marR="91425" marL="91425"/>
                </a:tc>
                <a:tc>
                  <a:txBody>
                    <a:bodyPr/>
                    <a:lstStyle/>
                    <a:p>
                      <a:pPr indent="0" lvl="0" marL="0" rtl="0" algn="l">
                        <a:spcBef>
                          <a:spcPts val="0"/>
                        </a:spcBef>
                        <a:spcAft>
                          <a:spcPts val="0"/>
                        </a:spcAft>
                        <a:buNone/>
                      </a:pPr>
                      <a:r>
                        <a:rPr b="1" lang="en-US" sz="1500"/>
                        <a:t>ACCURACY</a:t>
                      </a:r>
                      <a:endParaRPr b="1" sz="1500"/>
                    </a:p>
                  </a:txBody>
                  <a:tcPr marT="91425" marB="91425" marR="91425" marL="91425"/>
                </a:tc>
              </a:tr>
              <a:tr h="5398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RIPLS1</a:t>
                      </a:r>
                      <a:endParaRPr/>
                    </a:p>
                  </a:txBody>
                  <a:tcPr marT="91425" marB="91425" marR="91425" marL="91425"/>
                </a:tc>
                <a:tc>
                  <a:txBody>
                    <a:bodyPr/>
                    <a:lstStyle/>
                    <a:p>
                      <a:pPr indent="0" lvl="0" marL="0" rtl="0" algn="l">
                        <a:spcBef>
                          <a:spcPts val="0"/>
                        </a:spcBef>
                        <a:spcAft>
                          <a:spcPts val="0"/>
                        </a:spcAft>
                        <a:buNone/>
                      </a:pPr>
                      <a:r>
                        <a:rPr lang="en-US"/>
                        <a:t>100%</a:t>
                      </a:r>
                      <a:endParaRPr/>
                    </a:p>
                  </a:txBody>
                  <a:tcPr marT="91425" marB="91425" marR="91425" marL="91425"/>
                </a:tc>
                <a:tc>
                  <a:txBody>
                    <a:bodyPr/>
                    <a:lstStyle/>
                    <a:p>
                      <a:pPr indent="0" lvl="0" marL="0" rtl="0" algn="l">
                        <a:spcBef>
                          <a:spcPts val="0"/>
                        </a:spcBef>
                        <a:spcAft>
                          <a:spcPts val="0"/>
                        </a:spcAft>
                        <a:buNone/>
                      </a:pPr>
                      <a:r>
                        <a:rPr lang="en-US"/>
                        <a:t>100%</a:t>
                      </a:r>
                      <a:endParaRPr/>
                    </a:p>
                  </a:txBody>
                  <a:tcPr marT="91425" marB="91425" marR="91425" marL="91425"/>
                </a:tc>
                <a:tc>
                  <a:txBody>
                    <a:bodyPr/>
                    <a:lstStyle/>
                    <a:p>
                      <a:pPr indent="0" lvl="0" marL="0" rtl="0" algn="l">
                        <a:spcBef>
                          <a:spcPts val="0"/>
                        </a:spcBef>
                        <a:spcAft>
                          <a:spcPts val="0"/>
                        </a:spcAft>
                        <a:buNone/>
                      </a:pPr>
                      <a:r>
                        <a:rPr lang="en-US"/>
                        <a:t>100%</a:t>
                      </a:r>
                      <a:endParaRPr/>
                    </a:p>
                  </a:txBody>
                  <a:tcPr marT="91425" marB="91425" marR="91425" marL="91425"/>
                </a:tc>
              </a:tr>
              <a:tr h="4681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W</a:t>
                      </a:r>
                      <a:r>
                        <a:rPr lang="en-US">
                          <a:solidFill>
                            <a:schemeClr val="dk1"/>
                          </a:solidFill>
                        </a:rPr>
                        <a:t>H12DE1433</a:t>
                      </a:r>
                      <a:endParaRPr/>
                    </a:p>
                  </a:txBody>
                  <a:tcPr marT="91425" marB="91425" marR="91425" marL="91425"/>
                </a:tc>
                <a:tc>
                  <a:txBody>
                    <a:bodyPr/>
                    <a:lstStyle/>
                    <a:p>
                      <a:pPr indent="0" lvl="0" marL="0" rtl="0" algn="l">
                        <a:spcBef>
                          <a:spcPts val="0"/>
                        </a:spcBef>
                        <a:spcAft>
                          <a:spcPts val="0"/>
                        </a:spcAft>
                        <a:buNone/>
                      </a:pPr>
                      <a:r>
                        <a:rPr lang="en-US"/>
                        <a:t>100%</a:t>
                      </a:r>
                      <a:endParaRPr/>
                    </a:p>
                  </a:txBody>
                  <a:tcPr marT="91425" marB="91425" marR="91425" marL="91425"/>
                </a:tc>
                <a:tc>
                  <a:txBody>
                    <a:bodyPr/>
                    <a:lstStyle/>
                    <a:p>
                      <a:pPr indent="0" lvl="0" marL="0" rtl="0" algn="l">
                        <a:spcBef>
                          <a:spcPts val="0"/>
                        </a:spcBef>
                        <a:spcAft>
                          <a:spcPts val="0"/>
                        </a:spcAft>
                        <a:buNone/>
                      </a:pPr>
                      <a:r>
                        <a:rPr lang="en-US"/>
                        <a:t>85.71%</a:t>
                      </a:r>
                      <a:endParaRPr/>
                    </a:p>
                  </a:txBody>
                  <a:tcPr marT="91425" marB="91425" marR="91425" marL="91425"/>
                </a:tc>
                <a:tc>
                  <a:txBody>
                    <a:bodyPr/>
                    <a:lstStyle/>
                    <a:p>
                      <a:pPr indent="0" lvl="0" marL="0" rtl="0" algn="l">
                        <a:spcBef>
                          <a:spcPts val="0"/>
                        </a:spcBef>
                        <a:spcAft>
                          <a:spcPts val="0"/>
                        </a:spcAft>
                        <a:buNone/>
                      </a:pPr>
                      <a:r>
                        <a:rPr lang="en-US"/>
                        <a:t>85.71%</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Vi0STH</a:t>
                      </a:r>
                      <a:endParaRPr/>
                    </a:p>
                  </a:txBody>
                  <a:tcPr marT="91425" marB="91425" marR="91425" marL="91425"/>
                </a:tc>
                <a:tc>
                  <a:txBody>
                    <a:bodyPr/>
                    <a:lstStyle/>
                    <a:p>
                      <a:pPr indent="0" lvl="0" marL="0" rtl="0" algn="l">
                        <a:spcBef>
                          <a:spcPts val="0"/>
                        </a:spcBef>
                        <a:spcAft>
                          <a:spcPts val="0"/>
                        </a:spcAft>
                        <a:buNone/>
                      </a:pPr>
                      <a:r>
                        <a:rPr lang="en-US"/>
                        <a:t>100%</a:t>
                      </a:r>
                      <a:endParaRPr/>
                    </a:p>
                  </a:txBody>
                  <a:tcPr marT="91425" marB="91425" marR="91425" marL="91425"/>
                </a:tc>
                <a:tc>
                  <a:txBody>
                    <a:bodyPr/>
                    <a:lstStyle/>
                    <a:p>
                      <a:pPr indent="0" lvl="0" marL="0" rtl="0" algn="l">
                        <a:spcBef>
                          <a:spcPts val="0"/>
                        </a:spcBef>
                        <a:spcAft>
                          <a:spcPts val="0"/>
                        </a:spcAft>
                        <a:buNone/>
                      </a:pPr>
                      <a:r>
                        <a:rPr lang="en-US"/>
                        <a:t>95%</a:t>
                      </a:r>
                      <a:endParaRPr/>
                    </a:p>
                  </a:txBody>
                  <a:tcPr marT="91425" marB="91425" marR="91425" marL="91425"/>
                </a:tc>
                <a:tc>
                  <a:txBody>
                    <a:bodyPr/>
                    <a:lstStyle/>
                    <a:p>
                      <a:pPr indent="0" lvl="0" marL="0" rtl="0" algn="l">
                        <a:spcBef>
                          <a:spcPts val="0"/>
                        </a:spcBef>
                        <a:spcAft>
                          <a:spcPts val="0"/>
                        </a:spcAft>
                        <a:buNone/>
                      </a:pPr>
                      <a:r>
                        <a:rPr lang="en-US"/>
                        <a:t>95%</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HR51B3737</a:t>
                      </a:r>
                      <a:endParaRPr/>
                    </a:p>
                  </a:txBody>
                  <a:tcPr marT="91425" marB="91425" marR="91425" marL="91425"/>
                </a:tc>
                <a:tc>
                  <a:txBody>
                    <a:bodyPr/>
                    <a:lstStyle/>
                    <a:p>
                      <a:pPr indent="0" lvl="0" marL="0" rtl="0" algn="l">
                        <a:spcBef>
                          <a:spcPts val="0"/>
                        </a:spcBef>
                        <a:spcAft>
                          <a:spcPts val="0"/>
                        </a:spcAft>
                        <a:buNone/>
                      </a:pPr>
                      <a:r>
                        <a:rPr lang="en-US"/>
                        <a:t>100%</a:t>
                      </a:r>
                      <a:endParaRPr/>
                    </a:p>
                  </a:txBody>
                  <a:tcPr marT="91425" marB="91425" marR="91425" marL="91425"/>
                </a:tc>
                <a:tc>
                  <a:txBody>
                    <a:bodyPr/>
                    <a:lstStyle/>
                    <a:p>
                      <a:pPr indent="0" lvl="0" marL="0" rtl="0" algn="l">
                        <a:spcBef>
                          <a:spcPts val="0"/>
                        </a:spcBef>
                        <a:spcAft>
                          <a:spcPts val="0"/>
                        </a:spcAft>
                        <a:buNone/>
                      </a:pPr>
                      <a:r>
                        <a:rPr lang="en-US"/>
                        <a:t>100%</a:t>
                      </a:r>
                      <a:endParaRPr/>
                    </a:p>
                  </a:txBody>
                  <a:tcPr marT="91425" marB="91425" marR="91425" marL="91425"/>
                </a:tc>
                <a:tc>
                  <a:txBody>
                    <a:bodyPr/>
                    <a:lstStyle/>
                    <a:p>
                      <a:pPr indent="0" lvl="0" marL="0" rtl="0" algn="l">
                        <a:spcBef>
                          <a:spcPts val="0"/>
                        </a:spcBef>
                        <a:spcAft>
                          <a:spcPts val="0"/>
                        </a:spcAft>
                        <a:buNone/>
                      </a:pPr>
                      <a:r>
                        <a:rPr lang="en-US"/>
                        <a:t>100%</a:t>
                      </a:r>
                      <a:endParaRPr/>
                    </a:p>
                  </a:txBody>
                  <a:tcPr marT="91425" marB="91425" marR="91425" marL="91425"/>
                </a:tc>
              </a:tr>
            </a:tbl>
          </a:graphicData>
        </a:graphic>
      </p:graphicFrame>
      <p:pic>
        <p:nvPicPr>
          <p:cNvPr id="350" name="Google Shape;350;p32"/>
          <p:cNvPicPr preferRelativeResize="0"/>
          <p:nvPr/>
        </p:nvPicPr>
        <p:blipFill>
          <a:blip r:embed="rId3">
            <a:alphaModFix/>
          </a:blip>
          <a:stretch>
            <a:fillRect/>
          </a:stretch>
        </p:blipFill>
        <p:spPr>
          <a:xfrm>
            <a:off x="1300412" y="2965375"/>
            <a:ext cx="702733" cy="304800"/>
          </a:xfrm>
          <a:prstGeom prst="rect">
            <a:avLst/>
          </a:prstGeom>
          <a:noFill/>
          <a:ln>
            <a:noFill/>
          </a:ln>
        </p:spPr>
      </p:pic>
      <p:pic>
        <p:nvPicPr>
          <p:cNvPr id="351" name="Google Shape;351;p32"/>
          <p:cNvPicPr preferRelativeResize="0"/>
          <p:nvPr/>
        </p:nvPicPr>
        <p:blipFill>
          <a:blip r:embed="rId4">
            <a:alphaModFix/>
          </a:blip>
          <a:stretch>
            <a:fillRect/>
          </a:stretch>
        </p:blipFill>
        <p:spPr>
          <a:xfrm>
            <a:off x="1089763" y="3483500"/>
            <a:ext cx="1124025" cy="304800"/>
          </a:xfrm>
          <a:prstGeom prst="rect">
            <a:avLst/>
          </a:prstGeom>
          <a:noFill/>
          <a:ln>
            <a:noFill/>
          </a:ln>
        </p:spPr>
      </p:pic>
      <p:pic>
        <p:nvPicPr>
          <p:cNvPr id="352" name="Google Shape;352;p32"/>
          <p:cNvPicPr preferRelativeResize="0"/>
          <p:nvPr/>
        </p:nvPicPr>
        <p:blipFill>
          <a:blip r:embed="rId5">
            <a:alphaModFix/>
          </a:blip>
          <a:stretch>
            <a:fillRect/>
          </a:stretch>
        </p:blipFill>
        <p:spPr>
          <a:xfrm>
            <a:off x="1185050" y="3880663"/>
            <a:ext cx="933450" cy="304800"/>
          </a:xfrm>
          <a:prstGeom prst="rect">
            <a:avLst/>
          </a:prstGeom>
          <a:noFill/>
          <a:ln>
            <a:noFill/>
          </a:ln>
        </p:spPr>
      </p:pic>
      <p:pic>
        <p:nvPicPr>
          <p:cNvPr id="353" name="Google Shape;353;p32"/>
          <p:cNvPicPr preferRelativeResize="0"/>
          <p:nvPr/>
        </p:nvPicPr>
        <p:blipFill>
          <a:blip r:embed="rId6">
            <a:alphaModFix/>
          </a:blip>
          <a:stretch>
            <a:fillRect/>
          </a:stretch>
        </p:blipFill>
        <p:spPr>
          <a:xfrm>
            <a:off x="1218388" y="4277850"/>
            <a:ext cx="866775" cy="285750"/>
          </a:xfrm>
          <a:prstGeom prst="rect">
            <a:avLst/>
          </a:prstGeom>
          <a:noFill/>
          <a:ln>
            <a:noFill/>
          </a:ln>
        </p:spPr>
      </p:pic>
      <p:sp>
        <p:nvSpPr>
          <p:cNvPr id="354" name="Google Shape;354;p32"/>
          <p:cNvSpPr txBox="1"/>
          <p:nvPr/>
        </p:nvSpPr>
        <p:spPr>
          <a:xfrm>
            <a:off x="995600" y="1556950"/>
            <a:ext cx="21051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Times New Roman"/>
              <a:buChar char="●"/>
            </a:pPr>
            <a:r>
              <a:rPr b="1" lang="en-US" sz="1800">
                <a:latin typeface="Times New Roman"/>
                <a:ea typeface="Times New Roman"/>
                <a:cs typeface="Times New Roman"/>
                <a:sym typeface="Times New Roman"/>
              </a:rPr>
              <a:t>RESULT</a:t>
            </a:r>
            <a:endParaRPr b="1" sz="1800">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3"/>
          <p:cNvSpPr txBox="1"/>
          <p:nvPr>
            <p:ph type="title"/>
          </p:nvPr>
        </p:nvSpPr>
        <p:spPr>
          <a:xfrm>
            <a:off x="454826" y="192200"/>
            <a:ext cx="8338200" cy="1031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2700"/>
              <a:t>CONCLUSION</a:t>
            </a:r>
            <a:endParaRPr sz="2700"/>
          </a:p>
          <a:p>
            <a:pPr indent="0" lvl="0" marL="0" rtl="0" algn="ctr">
              <a:spcBef>
                <a:spcPts val="0"/>
              </a:spcBef>
              <a:spcAft>
                <a:spcPts val="0"/>
              </a:spcAft>
              <a:buNone/>
            </a:pPr>
            <a:r>
              <a:t/>
            </a:r>
            <a:endParaRPr sz="2400"/>
          </a:p>
        </p:txBody>
      </p:sp>
      <p:sp>
        <p:nvSpPr>
          <p:cNvPr id="361" name="Google Shape;361;p33"/>
          <p:cNvSpPr txBox="1"/>
          <p:nvPr>
            <p:ph idx="1" type="body"/>
          </p:nvPr>
        </p:nvSpPr>
        <p:spPr>
          <a:xfrm>
            <a:off x="402925" y="1223288"/>
            <a:ext cx="8442000" cy="46776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Char char="●"/>
            </a:pPr>
            <a:r>
              <a:rPr lang="en-US" sz="2400"/>
              <a:t>The </a:t>
            </a:r>
            <a:r>
              <a:rPr lang="en-US" sz="2400"/>
              <a:t>method used is  efficient, accurate and less time consuming </a:t>
            </a:r>
            <a:endParaRPr sz="2400"/>
          </a:p>
          <a:p>
            <a:pPr indent="-381000" lvl="0" marL="457200" rtl="0" algn="l">
              <a:spcBef>
                <a:spcPts val="0"/>
              </a:spcBef>
              <a:spcAft>
                <a:spcPts val="0"/>
              </a:spcAft>
              <a:buSzPts val="2400"/>
              <a:buChar char="●"/>
            </a:pPr>
            <a:r>
              <a:rPr lang="en-US" sz="2400"/>
              <a:t>It promises less chances of error provided it is being implemented in suitable conditions</a:t>
            </a:r>
            <a:endParaRPr sz="2400"/>
          </a:p>
          <a:p>
            <a:pPr indent="-355600" lvl="0" marL="457200" rtl="0" algn="l">
              <a:spcBef>
                <a:spcPts val="0"/>
              </a:spcBef>
              <a:spcAft>
                <a:spcPts val="0"/>
              </a:spcAft>
              <a:buSzPts val="2000"/>
              <a:buChar char="●"/>
            </a:pPr>
            <a:r>
              <a:rPr lang="en-US" sz="2400"/>
              <a:t>With proper Implementation of the same we can manage traffic and increase car security </a:t>
            </a:r>
            <a:endParaRPr sz="2500"/>
          </a:p>
          <a:p>
            <a:pPr indent="-355600" lvl="0" marL="457200" rtl="0" algn="l">
              <a:spcBef>
                <a:spcPts val="0"/>
              </a:spcBef>
              <a:spcAft>
                <a:spcPts val="0"/>
              </a:spcAft>
              <a:buSzPts val="2000"/>
              <a:buChar char="●"/>
            </a:pPr>
            <a:r>
              <a:rPr lang="en-US" sz="2400"/>
              <a:t>Further improvements can always be done by using more advanced deep learning algorithms so it can work in every possible condition and can be implements in real-time monitoring, multiple license plate detection at a time, etc.</a:t>
            </a:r>
            <a:endParaRPr sz="2400"/>
          </a:p>
          <a:p>
            <a:pPr indent="0" lvl="0" marL="0" rtl="0" algn="l">
              <a:spcBef>
                <a:spcPts val="0"/>
              </a:spcBef>
              <a:spcAft>
                <a:spcPts val="0"/>
              </a:spcAft>
              <a:buNone/>
            </a:pPr>
            <a:r>
              <a:t/>
            </a:r>
            <a:endParaRPr/>
          </a:p>
        </p:txBody>
      </p:sp>
      <p:sp>
        <p:nvSpPr>
          <p:cNvPr id="362" name="Google Shape;362;p33"/>
          <p:cNvSpPr txBox="1"/>
          <p:nvPr>
            <p:ph idx="12" type="sldNum"/>
          </p:nvPr>
        </p:nvSpPr>
        <p:spPr>
          <a:xfrm>
            <a:off x="8496554" y="6475983"/>
            <a:ext cx="128400" cy="177900"/>
          </a:xfrm>
          <a:prstGeom prst="rect">
            <a:avLst/>
          </a:prstGeom>
        </p:spPr>
        <p:txBody>
          <a:bodyPr anchorCtr="0" anchor="t" bIns="0" lIns="0" spcFirstLastPara="1" rIns="0" wrap="square" tIns="0">
            <a:noAutofit/>
          </a:bodyPr>
          <a:lstStyle/>
          <a:p>
            <a:pPr indent="0" lvl="0" marL="25400" rtl="0" algn="l">
              <a:spcBef>
                <a:spcPts val="0"/>
              </a:spcBef>
              <a:spcAft>
                <a:spcPts val="0"/>
              </a:spcAft>
              <a:buNone/>
            </a:pPr>
            <a:fld id="{00000000-1234-1234-1234-123412341234}" type="slidenum">
              <a:rPr lang="en-US"/>
              <a:t>‹#›</a:t>
            </a:fld>
            <a:endParaRPr/>
          </a:p>
        </p:txBody>
      </p:sp>
      <p:sp>
        <p:nvSpPr>
          <p:cNvPr id="363" name="Google Shape;363;p33"/>
          <p:cNvSpPr txBox="1"/>
          <p:nvPr/>
        </p:nvSpPr>
        <p:spPr>
          <a:xfrm>
            <a:off x="454825" y="6189600"/>
            <a:ext cx="1349100" cy="369300"/>
          </a:xfrm>
          <a:prstGeom prst="rect">
            <a:avLst/>
          </a:prstGeom>
          <a:noFill/>
          <a:ln>
            <a:noFill/>
          </a:ln>
        </p:spPr>
        <p:txBody>
          <a:bodyPr anchorCtr="0" anchor="t" bIns="91425" lIns="91425" spcFirstLastPara="1" rIns="91425" wrap="square" tIns="91425">
            <a:spAutoFit/>
          </a:bodyPr>
          <a:lstStyle/>
          <a:p>
            <a:pPr indent="0" lvl="0" marL="0" rtl="0" algn="l">
              <a:lnSpc>
                <a:spcPct val="103333"/>
              </a:lnSpc>
              <a:spcBef>
                <a:spcPts val="0"/>
              </a:spcBef>
              <a:spcAft>
                <a:spcPts val="0"/>
              </a:spcAft>
              <a:buNone/>
            </a:pPr>
            <a:r>
              <a:rPr lang="en-US" sz="1200">
                <a:solidFill>
                  <a:srgbClr val="878787"/>
                </a:solidFill>
                <a:latin typeface="Calibri"/>
                <a:ea typeface="Calibri"/>
                <a:cs typeface="Calibri"/>
                <a:sym typeface="Calibri"/>
              </a:rPr>
              <a:t>09.03.2021</a:t>
            </a:r>
            <a:endParaRPr/>
          </a:p>
        </p:txBody>
      </p:sp>
      <p:sp>
        <p:nvSpPr>
          <p:cNvPr id="364" name="Google Shape;364;p33"/>
          <p:cNvSpPr txBox="1"/>
          <p:nvPr>
            <p:ph idx="11" type="ftr"/>
          </p:nvPr>
        </p:nvSpPr>
        <p:spPr>
          <a:xfrm>
            <a:off x="4128654" y="6475975"/>
            <a:ext cx="1132800" cy="177900"/>
          </a:xfrm>
          <a:prstGeom prst="rect">
            <a:avLst/>
          </a:prstGeom>
          <a:noFill/>
          <a:ln>
            <a:noFill/>
          </a:ln>
        </p:spPr>
        <p:txBody>
          <a:bodyPr anchorCtr="0" anchor="t" bIns="0" lIns="0" spcFirstLastPara="1" rIns="0" wrap="square" tIns="0">
            <a:noAutofit/>
          </a:bodyPr>
          <a:lstStyle/>
          <a:p>
            <a:pPr indent="0" lvl="0" marL="12700" rtl="0" algn="l">
              <a:lnSpc>
                <a:spcPct val="103333"/>
              </a:lnSpc>
              <a:spcBef>
                <a:spcPts val="0"/>
              </a:spcBef>
              <a:spcAft>
                <a:spcPts val="0"/>
              </a:spcAft>
              <a:buSzPts val="1400"/>
              <a:buNone/>
            </a:pPr>
            <a:r>
              <a:rPr lang="en-US"/>
              <a:t>BATCH NO: 44</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4"/>
          <p:cNvSpPr txBox="1"/>
          <p:nvPr>
            <p:ph type="title"/>
          </p:nvPr>
        </p:nvSpPr>
        <p:spPr>
          <a:xfrm>
            <a:off x="454826" y="192200"/>
            <a:ext cx="8338200" cy="1031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2400"/>
              <a:t>REFERENCES</a:t>
            </a:r>
            <a:endParaRPr sz="2400"/>
          </a:p>
          <a:p>
            <a:pPr indent="0" lvl="0" marL="0" rtl="0" algn="ctr">
              <a:spcBef>
                <a:spcPts val="0"/>
              </a:spcBef>
              <a:spcAft>
                <a:spcPts val="0"/>
              </a:spcAft>
              <a:buNone/>
            </a:pPr>
            <a:r>
              <a:t/>
            </a:r>
            <a:endParaRPr sz="2400"/>
          </a:p>
        </p:txBody>
      </p:sp>
      <p:sp>
        <p:nvSpPr>
          <p:cNvPr id="371" name="Google Shape;371;p34"/>
          <p:cNvSpPr txBox="1"/>
          <p:nvPr>
            <p:ph idx="1" type="body"/>
          </p:nvPr>
        </p:nvSpPr>
        <p:spPr>
          <a:xfrm>
            <a:off x="402925" y="1090188"/>
            <a:ext cx="8442000" cy="467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[1] J. Chong, C. Tianhua and J. Linhao, "License Plate Recognition Based on Edge Detection Algorithm," (2013)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[2]R. R. Palekar, S. U. Parab, D. P. Parikh and V. N. Kamble, "Real time license plate detection using openCV and tesseract," (2017 )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[3]R. Huang, M. Fan, Y. Xing and Y. Zou, "Image Blur Classification and Unintentional Blur Removal,"( 2019)</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[4].J.R. Parker and P. Federl, An Approach To Licence Plate Recognition, (2006).</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[5] S.-L. Chang; L.-S. Chen; Y.-C. Chung; S.-W. Chen, Automatic License Plate Recognition using  Intelligent Transportation Systems 5 (2014)</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[6] S. Draghici, A neural network based artificial vision system for licence plate recognition(2007)</a:t>
            </a:r>
            <a:endParaRPr/>
          </a:p>
        </p:txBody>
      </p:sp>
      <p:sp>
        <p:nvSpPr>
          <p:cNvPr id="372" name="Google Shape;372;p34"/>
          <p:cNvSpPr txBox="1"/>
          <p:nvPr>
            <p:ph idx="12" type="sldNum"/>
          </p:nvPr>
        </p:nvSpPr>
        <p:spPr>
          <a:xfrm>
            <a:off x="8496544" y="6475975"/>
            <a:ext cx="348300" cy="177900"/>
          </a:xfrm>
          <a:prstGeom prst="rect">
            <a:avLst/>
          </a:prstGeom>
        </p:spPr>
        <p:txBody>
          <a:bodyPr anchorCtr="0" anchor="t" bIns="0" lIns="0" spcFirstLastPara="1" rIns="0" wrap="square" tIns="0">
            <a:noAutofit/>
          </a:bodyPr>
          <a:lstStyle/>
          <a:p>
            <a:pPr indent="0" lvl="0" marL="25400" rtl="0" algn="l">
              <a:spcBef>
                <a:spcPts val="0"/>
              </a:spcBef>
              <a:spcAft>
                <a:spcPts val="0"/>
              </a:spcAft>
              <a:buNone/>
            </a:pPr>
            <a:fld id="{00000000-1234-1234-1234-123412341234}" type="slidenum">
              <a:rPr lang="en-US"/>
              <a:t>‹#›</a:t>
            </a:fld>
            <a:endParaRPr/>
          </a:p>
        </p:txBody>
      </p:sp>
      <p:sp>
        <p:nvSpPr>
          <p:cNvPr id="373" name="Google Shape;373;p34"/>
          <p:cNvSpPr txBox="1"/>
          <p:nvPr/>
        </p:nvSpPr>
        <p:spPr>
          <a:xfrm>
            <a:off x="454825" y="6380275"/>
            <a:ext cx="1386900" cy="369300"/>
          </a:xfrm>
          <a:prstGeom prst="rect">
            <a:avLst/>
          </a:prstGeom>
          <a:noFill/>
          <a:ln>
            <a:noFill/>
          </a:ln>
        </p:spPr>
        <p:txBody>
          <a:bodyPr anchorCtr="0" anchor="t" bIns="91425" lIns="91425" spcFirstLastPara="1" rIns="91425" wrap="square" tIns="91425">
            <a:spAutoFit/>
          </a:bodyPr>
          <a:lstStyle/>
          <a:p>
            <a:pPr indent="0" lvl="0" marL="0" rtl="0" algn="l">
              <a:lnSpc>
                <a:spcPct val="103333"/>
              </a:lnSpc>
              <a:spcBef>
                <a:spcPts val="0"/>
              </a:spcBef>
              <a:spcAft>
                <a:spcPts val="0"/>
              </a:spcAft>
              <a:buNone/>
            </a:pPr>
            <a:r>
              <a:rPr lang="en-US" sz="1200">
                <a:solidFill>
                  <a:srgbClr val="878787"/>
                </a:solidFill>
                <a:latin typeface="Calibri"/>
                <a:ea typeface="Calibri"/>
                <a:cs typeface="Calibri"/>
                <a:sym typeface="Calibri"/>
              </a:rPr>
              <a:t>09.03.2021</a:t>
            </a:r>
            <a:endParaRPr/>
          </a:p>
        </p:txBody>
      </p:sp>
      <p:sp>
        <p:nvSpPr>
          <p:cNvPr id="374" name="Google Shape;374;p34"/>
          <p:cNvSpPr txBox="1"/>
          <p:nvPr>
            <p:ph idx="11" type="ftr"/>
          </p:nvPr>
        </p:nvSpPr>
        <p:spPr>
          <a:xfrm>
            <a:off x="4128654" y="6475975"/>
            <a:ext cx="1132800" cy="177900"/>
          </a:xfrm>
          <a:prstGeom prst="rect">
            <a:avLst/>
          </a:prstGeom>
          <a:noFill/>
          <a:ln>
            <a:noFill/>
          </a:ln>
        </p:spPr>
        <p:txBody>
          <a:bodyPr anchorCtr="0" anchor="t" bIns="0" lIns="0" spcFirstLastPara="1" rIns="0" wrap="square" tIns="0">
            <a:noAutofit/>
          </a:bodyPr>
          <a:lstStyle/>
          <a:p>
            <a:pPr indent="0" lvl="0" marL="12700" rtl="0" algn="l">
              <a:lnSpc>
                <a:spcPct val="103333"/>
              </a:lnSpc>
              <a:spcBef>
                <a:spcPts val="0"/>
              </a:spcBef>
              <a:spcAft>
                <a:spcPts val="0"/>
              </a:spcAft>
              <a:buSzPts val="1400"/>
              <a:buNone/>
            </a:pPr>
            <a:r>
              <a:rPr lang="en-US"/>
              <a:t>BATCH NO: 44</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p35"/>
          <p:cNvSpPr txBox="1"/>
          <p:nvPr>
            <p:ph idx="10" type="dt"/>
          </p:nvPr>
        </p:nvSpPr>
        <p:spPr>
          <a:xfrm>
            <a:off x="535635" y="6475983"/>
            <a:ext cx="735965" cy="177800"/>
          </a:xfrm>
          <a:prstGeom prst="rect">
            <a:avLst/>
          </a:prstGeom>
          <a:noFill/>
          <a:ln>
            <a:noFill/>
          </a:ln>
        </p:spPr>
        <p:txBody>
          <a:bodyPr anchorCtr="0" anchor="t" bIns="0" lIns="0" spcFirstLastPara="1" rIns="0" wrap="square" tIns="0">
            <a:noAutofit/>
          </a:bodyPr>
          <a:lstStyle/>
          <a:p>
            <a:pPr indent="0" lvl="0" marL="0" rtl="0" algn="l">
              <a:lnSpc>
                <a:spcPct val="103333"/>
              </a:lnSpc>
              <a:spcBef>
                <a:spcPts val="0"/>
              </a:spcBef>
              <a:spcAft>
                <a:spcPts val="0"/>
              </a:spcAft>
              <a:buSzPts val="1400"/>
              <a:buNone/>
            </a:pPr>
            <a:r>
              <a:rPr lang="en-US"/>
              <a:t>09.03.2021</a:t>
            </a:r>
            <a:endParaRPr/>
          </a:p>
        </p:txBody>
      </p:sp>
      <p:sp>
        <p:nvSpPr>
          <p:cNvPr id="380" name="Google Shape;380;p35"/>
          <p:cNvSpPr txBox="1"/>
          <p:nvPr>
            <p:ph idx="11" type="ftr"/>
          </p:nvPr>
        </p:nvSpPr>
        <p:spPr>
          <a:xfrm>
            <a:off x="4128654" y="6475975"/>
            <a:ext cx="1132800" cy="177900"/>
          </a:xfrm>
          <a:prstGeom prst="rect">
            <a:avLst/>
          </a:prstGeom>
          <a:noFill/>
          <a:ln>
            <a:noFill/>
          </a:ln>
        </p:spPr>
        <p:txBody>
          <a:bodyPr anchorCtr="0" anchor="t" bIns="0" lIns="0" spcFirstLastPara="1" rIns="0" wrap="square" tIns="0">
            <a:noAutofit/>
          </a:bodyPr>
          <a:lstStyle/>
          <a:p>
            <a:pPr indent="0" lvl="0" marL="12700" rtl="0" algn="l">
              <a:lnSpc>
                <a:spcPct val="103333"/>
              </a:lnSpc>
              <a:spcBef>
                <a:spcPts val="0"/>
              </a:spcBef>
              <a:spcAft>
                <a:spcPts val="0"/>
              </a:spcAft>
              <a:buSzPts val="1400"/>
              <a:buNone/>
            </a:pPr>
            <a:r>
              <a:rPr lang="en-US"/>
              <a:t>BATCH NO: 44</a:t>
            </a:r>
            <a:endParaRPr/>
          </a:p>
        </p:txBody>
      </p:sp>
      <p:sp>
        <p:nvSpPr>
          <p:cNvPr id="381" name="Google Shape;381;p35"/>
          <p:cNvSpPr txBox="1"/>
          <p:nvPr>
            <p:ph idx="12" type="sldNum"/>
          </p:nvPr>
        </p:nvSpPr>
        <p:spPr>
          <a:xfrm>
            <a:off x="8496545" y="6475975"/>
            <a:ext cx="280500" cy="177900"/>
          </a:xfrm>
          <a:prstGeom prst="rect">
            <a:avLst/>
          </a:prstGeom>
          <a:noFill/>
          <a:ln>
            <a:noFill/>
          </a:ln>
        </p:spPr>
        <p:txBody>
          <a:bodyPr anchorCtr="0" anchor="t" bIns="0" lIns="0" spcFirstLastPara="1" rIns="0" wrap="square" tIns="0">
            <a:noAutofit/>
          </a:bodyPr>
          <a:lstStyle/>
          <a:p>
            <a:pPr indent="0" lvl="0" marL="25400" rtl="0" algn="l">
              <a:lnSpc>
                <a:spcPct val="103333"/>
              </a:lnSpc>
              <a:spcBef>
                <a:spcPts val="0"/>
              </a:spcBef>
              <a:spcAft>
                <a:spcPts val="0"/>
              </a:spcAft>
              <a:buSzPts val="1200"/>
              <a:buNone/>
            </a:pPr>
            <a:fld id="{00000000-1234-1234-1234-123412341234}" type="slidenum">
              <a:rPr lang="en-US"/>
              <a:t>‹#›</a:t>
            </a:fld>
            <a:endParaRPr/>
          </a:p>
        </p:txBody>
      </p:sp>
      <p:sp>
        <p:nvSpPr>
          <p:cNvPr id="382" name="Google Shape;382;p35"/>
          <p:cNvSpPr txBox="1"/>
          <p:nvPr>
            <p:ph type="title"/>
          </p:nvPr>
        </p:nvSpPr>
        <p:spPr>
          <a:xfrm>
            <a:off x="1860625" y="2528850"/>
            <a:ext cx="6349500" cy="10311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SzPts val="1400"/>
              <a:buNone/>
            </a:pPr>
            <a:r>
              <a:rPr lang="en-U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9"/>
          <p:cNvSpPr txBox="1"/>
          <p:nvPr>
            <p:ph type="title"/>
          </p:nvPr>
        </p:nvSpPr>
        <p:spPr>
          <a:xfrm>
            <a:off x="397826" y="249175"/>
            <a:ext cx="8442000" cy="1031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2400"/>
              <a:t>ABSTRACT</a:t>
            </a:r>
            <a:endParaRPr sz="2400"/>
          </a:p>
        </p:txBody>
      </p:sp>
      <p:sp>
        <p:nvSpPr>
          <p:cNvPr id="72" name="Google Shape;72;p9"/>
          <p:cNvSpPr txBox="1"/>
          <p:nvPr>
            <p:ph idx="1" type="body"/>
          </p:nvPr>
        </p:nvSpPr>
        <p:spPr>
          <a:xfrm>
            <a:off x="608125" y="1280275"/>
            <a:ext cx="7560900" cy="3774300"/>
          </a:xfrm>
          <a:prstGeom prst="rect">
            <a:avLst/>
          </a:prstGeom>
        </p:spPr>
        <p:txBody>
          <a:bodyPr anchorCtr="0" anchor="t" bIns="0" lIns="0" spcFirstLastPara="1" rIns="0" wrap="square" tIns="0">
            <a:noAutofit/>
          </a:bodyPr>
          <a:lstStyle/>
          <a:p>
            <a:pPr indent="-317500" lvl="0" marL="457200" rtl="0" algn="just">
              <a:spcBef>
                <a:spcPts val="0"/>
              </a:spcBef>
              <a:spcAft>
                <a:spcPts val="0"/>
              </a:spcAft>
              <a:buClr>
                <a:schemeClr val="dk1"/>
              </a:buClr>
              <a:buSzPts val="1400"/>
              <a:buFont typeface="Times New Roman"/>
              <a:buChar char="●"/>
            </a:pPr>
            <a:r>
              <a:rPr lang="en-US">
                <a:latin typeface="Times New Roman"/>
                <a:ea typeface="Times New Roman"/>
                <a:cs typeface="Times New Roman"/>
                <a:sym typeface="Times New Roman"/>
              </a:rPr>
              <a:t>Licence plate recognition</a:t>
            </a:r>
            <a:r>
              <a:rPr lang="en-US">
                <a:latin typeface="Times New Roman"/>
                <a:ea typeface="Times New Roman"/>
                <a:cs typeface="Times New Roman"/>
                <a:sym typeface="Times New Roman"/>
              </a:rPr>
              <a:t> is a technique of image processing which finds it’s usage in many aspect of day-to-day life for instance; maintenance of traffic in busy roads, vehicle security, surveillance.</a:t>
            </a:r>
            <a:endParaRPr>
              <a:latin typeface="Times New Roman"/>
              <a:ea typeface="Times New Roman"/>
              <a:cs typeface="Times New Roman"/>
              <a:sym typeface="Times New Roman"/>
            </a:endParaRPr>
          </a:p>
          <a:p>
            <a:pPr indent="-317500" lvl="0" marL="457200" rtl="0" algn="just">
              <a:spcBef>
                <a:spcPts val="0"/>
              </a:spcBef>
              <a:spcAft>
                <a:spcPts val="0"/>
              </a:spcAft>
              <a:buClr>
                <a:schemeClr val="dk1"/>
              </a:buClr>
              <a:buSzPts val="1400"/>
              <a:buFont typeface="Times New Roman"/>
              <a:buChar char="●"/>
            </a:pPr>
            <a:r>
              <a:rPr lang="en-US">
                <a:latin typeface="Times New Roman"/>
                <a:ea typeface="Times New Roman"/>
                <a:cs typeface="Times New Roman"/>
                <a:sym typeface="Times New Roman"/>
              </a:rPr>
              <a:t>As the name suggests,Licence plate recognition is a technique to automatically detect the licence number plate without any human interference. The detection consists of three main steps: motion detection, license plate detection, and license plate tracking.</a:t>
            </a:r>
            <a:endParaRPr>
              <a:latin typeface="Times New Roman"/>
              <a:ea typeface="Times New Roman"/>
              <a:cs typeface="Times New Roman"/>
              <a:sym typeface="Times New Roman"/>
            </a:endParaRPr>
          </a:p>
          <a:p>
            <a:pPr indent="-317500" lvl="0" marL="457200" rtl="0" algn="just">
              <a:spcBef>
                <a:spcPts val="0"/>
              </a:spcBef>
              <a:spcAft>
                <a:spcPts val="0"/>
              </a:spcAft>
              <a:buClr>
                <a:schemeClr val="dk1"/>
              </a:buClr>
              <a:buSzPts val="1400"/>
              <a:buFont typeface="Times New Roman"/>
              <a:buChar char="●"/>
            </a:pPr>
            <a:r>
              <a:rPr lang="en-US">
                <a:latin typeface="Times New Roman"/>
                <a:ea typeface="Times New Roman"/>
                <a:cs typeface="Times New Roman"/>
                <a:sym typeface="Times New Roman"/>
              </a:rPr>
              <a:t>This is also highly useful when it comes to detecting stolen vehicles.ALPR is gaining popularity in security and traffic installations. The technology concept assumes that all vehicles already have the identity displayed (the plate!) so no additional transmitter or responder is required to be installed on the car.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73" name="Google Shape;73;p9"/>
          <p:cNvSpPr txBox="1"/>
          <p:nvPr>
            <p:ph idx="12" type="sldNum"/>
          </p:nvPr>
        </p:nvSpPr>
        <p:spPr>
          <a:xfrm>
            <a:off x="8496554" y="6475983"/>
            <a:ext cx="128400" cy="177900"/>
          </a:xfrm>
          <a:prstGeom prst="rect">
            <a:avLst/>
          </a:prstGeom>
        </p:spPr>
        <p:txBody>
          <a:bodyPr anchorCtr="0" anchor="t" bIns="0" lIns="0" spcFirstLastPara="1" rIns="0" wrap="square" tIns="0">
            <a:noAutofit/>
          </a:bodyPr>
          <a:lstStyle/>
          <a:p>
            <a:pPr indent="0" lvl="0" marL="25400" rtl="0" algn="l">
              <a:spcBef>
                <a:spcPts val="0"/>
              </a:spcBef>
              <a:spcAft>
                <a:spcPts val="0"/>
              </a:spcAft>
              <a:buClr>
                <a:srgbClr val="000000"/>
              </a:buClr>
              <a:buSzPts val="1200"/>
              <a:buFont typeface="Arial"/>
              <a:buNone/>
            </a:pPr>
            <a:fld id="{00000000-1234-1234-1234-123412341234}" type="slidenum">
              <a:rPr lang="en-US"/>
              <a:t>‹#›</a:t>
            </a:fld>
            <a:endParaRPr/>
          </a:p>
        </p:txBody>
      </p:sp>
      <p:sp>
        <p:nvSpPr>
          <p:cNvPr id="74" name="Google Shape;74;p9"/>
          <p:cNvSpPr txBox="1"/>
          <p:nvPr/>
        </p:nvSpPr>
        <p:spPr>
          <a:xfrm>
            <a:off x="397825" y="6380275"/>
            <a:ext cx="1521000" cy="369300"/>
          </a:xfrm>
          <a:prstGeom prst="rect">
            <a:avLst/>
          </a:prstGeom>
          <a:noFill/>
          <a:ln>
            <a:noFill/>
          </a:ln>
        </p:spPr>
        <p:txBody>
          <a:bodyPr anchorCtr="0" anchor="t" bIns="91425" lIns="91425" spcFirstLastPara="1" rIns="91425" wrap="square" tIns="91425">
            <a:spAutoFit/>
          </a:bodyPr>
          <a:lstStyle/>
          <a:p>
            <a:pPr indent="0" lvl="0" marL="0" rtl="0" algn="l">
              <a:lnSpc>
                <a:spcPct val="103333"/>
              </a:lnSpc>
              <a:spcBef>
                <a:spcPts val="0"/>
              </a:spcBef>
              <a:spcAft>
                <a:spcPts val="0"/>
              </a:spcAft>
              <a:buNone/>
            </a:pPr>
            <a:r>
              <a:rPr lang="en-US" sz="1200">
                <a:solidFill>
                  <a:srgbClr val="878787"/>
                </a:solidFill>
                <a:latin typeface="Calibri"/>
                <a:ea typeface="Calibri"/>
                <a:cs typeface="Calibri"/>
                <a:sym typeface="Calibri"/>
              </a:rPr>
              <a:t>09.03.2021</a:t>
            </a:r>
            <a:endParaRPr/>
          </a:p>
        </p:txBody>
      </p:sp>
      <p:sp>
        <p:nvSpPr>
          <p:cNvPr id="75" name="Google Shape;75;p9"/>
          <p:cNvSpPr txBox="1"/>
          <p:nvPr>
            <p:ph idx="11" type="ftr"/>
          </p:nvPr>
        </p:nvSpPr>
        <p:spPr>
          <a:xfrm>
            <a:off x="4128654" y="6475975"/>
            <a:ext cx="1132800" cy="177900"/>
          </a:xfrm>
          <a:prstGeom prst="rect">
            <a:avLst/>
          </a:prstGeom>
          <a:noFill/>
          <a:ln>
            <a:noFill/>
          </a:ln>
        </p:spPr>
        <p:txBody>
          <a:bodyPr anchorCtr="0" anchor="t" bIns="0" lIns="0" spcFirstLastPara="1" rIns="0" wrap="square" tIns="0">
            <a:noAutofit/>
          </a:bodyPr>
          <a:lstStyle/>
          <a:p>
            <a:pPr indent="0" lvl="0" marL="12700" rtl="0" algn="l">
              <a:lnSpc>
                <a:spcPct val="103333"/>
              </a:lnSpc>
              <a:spcBef>
                <a:spcPts val="0"/>
              </a:spcBef>
              <a:spcAft>
                <a:spcPts val="0"/>
              </a:spcAft>
              <a:buSzPts val="1400"/>
              <a:buNone/>
            </a:pPr>
            <a:r>
              <a:rPr lang="en-US"/>
              <a:t>BATCH NO: 44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10"/>
          <p:cNvSpPr txBox="1"/>
          <p:nvPr>
            <p:ph idx="10" type="dt"/>
          </p:nvPr>
        </p:nvSpPr>
        <p:spPr>
          <a:xfrm>
            <a:off x="444101" y="6475975"/>
            <a:ext cx="1398900" cy="177900"/>
          </a:xfrm>
          <a:prstGeom prst="rect">
            <a:avLst/>
          </a:prstGeom>
          <a:noFill/>
          <a:ln>
            <a:noFill/>
          </a:ln>
        </p:spPr>
        <p:txBody>
          <a:bodyPr anchorCtr="0" anchor="t" bIns="0" lIns="0" spcFirstLastPara="1" rIns="0" wrap="square" tIns="0">
            <a:noAutofit/>
          </a:bodyPr>
          <a:lstStyle/>
          <a:p>
            <a:pPr indent="0" lvl="0" marL="0" rtl="0" algn="l">
              <a:lnSpc>
                <a:spcPct val="103333"/>
              </a:lnSpc>
              <a:spcBef>
                <a:spcPts val="0"/>
              </a:spcBef>
              <a:spcAft>
                <a:spcPts val="0"/>
              </a:spcAft>
              <a:buSzPts val="1400"/>
              <a:buNone/>
            </a:pPr>
            <a:r>
              <a:rPr lang="en-US"/>
              <a:t>9.03.2021</a:t>
            </a:r>
            <a:endParaRPr/>
          </a:p>
        </p:txBody>
      </p:sp>
      <p:sp>
        <p:nvSpPr>
          <p:cNvPr id="81" name="Google Shape;81;p10"/>
          <p:cNvSpPr txBox="1"/>
          <p:nvPr>
            <p:ph idx="11" type="ftr"/>
          </p:nvPr>
        </p:nvSpPr>
        <p:spPr>
          <a:xfrm>
            <a:off x="4128655" y="6475975"/>
            <a:ext cx="1165500" cy="177900"/>
          </a:xfrm>
          <a:prstGeom prst="rect">
            <a:avLst/>
          </a:prstGeom>
          <a:noFill/>
          <a:ln>
            <a:noFill/>
          </a:ln>
        </p:spPr>
        <p:txBody>
          <a:bodyPr anchorCtr="0" anchor="t" bIns="0" lIns="0" spcFirstLastPara="1" rIns="0" wrap="square" tIns="0">
            <a:noAutofit/>
          </a:bodyPr>
          <a:lstStyle/>
          <a:p>
            <a:pPr indent="0" lvl="0" marL="12700" rtl="0" algn="l">
              <a:lnSpc>
                <a:spcPct val="103333"/>
              </a:lnSpc>
              <a:spcBef>
                <a:spcPts val="0"/>
              </a:spcBef>
              <a:spcAft>
                <a:spcPts val="0"/>
              </a:spcAft>
              <a:buSzPts val="1400"/>
              <a:buNone/>
            </a:pPr>
            <a:r>
              <a:rPr lang="en-US"/>
              <a:t>BATCH NO: 44</a:t>
            </a:r>
            <a:endParaRPr/>
          </a:p>
        </p:txBody>
      </p:sp>
      <p:sp>
        <p:nvSpPr>
          <p:cNvPr id="82" name="Google Shape;82;p10"/>
          <p:cNvSpPr txBox="1"/>
          <p:nvPr>
            <p:ph idx="12" type="sldNum"/>
          </p:nvPr>
        </p:nvSpPr>
        <p:spPr>
          <a:xfrm>
            <a:off x="8496554" y="6475983"/>
            <a:ext cx="128270" cy="177800"/>
          </a:xfrm>
          <a:prstGeom prst="rect">
            <a:avLst/>
          </a:prstGeom>
          <a:noFill/>
          <a:ln>
            <a:noFill/>
          </a:ln>
        </p:spPr>
        <p:txBody>
          <a:bodyPr anchorCtr="0" anchor="t" bIns="0" lIns="0" spcFirstLastPara="1" rIns="0" wrap="square" tIns="0">
            <a:noAutofit/>
          </a:bodyPr>
          <a:lstStyle/>
          <a:p>
            <a:pPr indent="0" lvl="0" marL="25400" rtl="0" algn="l">
              <a:lnSpc>
                <a:spcPct val="103333"/>
              </a:lnSpc>
              <a:spcBef>
                <a:spcPts val="0"/>
              </a:spcBef>
              <a:spcAft>
                <a:spcPts val="0"/>
              </a:spcAft>
              <a:buSzPts val="1200"/>
              <a:buNone/>
            </a:pPr>
            <a:fld id="{00000000-1234-1234-1234-123412341234}" type="slidenum">
              <a:rPr lang="en-US"/>
              <a:t>‹#›</a:t>
            </a:fld>
            <a:endParaRPr/>
          </a:p>
        </p:txBody>
      </p:sp>
      <p:sp>
        <p:nvSpPr>
          <p:cNvPr id="83" name="Google Shape;83;p10"/>
          <p:cNvSpPr txBox="1"/>
          <p:nvPr>
            <p:ph type="title"/>
          </p:nvPr>
        </p:nvSpPr>
        <p:spPr>
          <a:xfrm>
            <a:off x="535625" y="369375"/>
            <a:ext cx="7716600" cy="391200"/>
          </a:xfrm>
          <a:prstGeom prst="rect">
            <a:avLst/>
          </a:prstGeom>
          <a:noFill/>
          <a:ln>
            <a:noFill/>
          </a:ln>
        </p:spPr>
        <p:txBody>
          <a:bodyPr anchorCtr="0" anchor="t" bIns="0" lIns="0" spcFirstLastPara="1" rIns="0" wrap="square" tIns="12700">
            <a:noAutofit/>
          </a:bodyPr>
          <a:lstStyle/>
          <a:p>
            <a:pPr indent="0" lvl="0" marL="12700" rtl="0" algn="ctr">
              <a:lnSpc>
                <a:spcPct val="100000"/>
              </a:lnSpc>
              <a:spcBef>
                <a:spcPts val="0"/>
              </a:spcBef>
              <a:spcAft>
                <a:spcPts val="0"/>
              </a:spcAft>
              <a:buSzPts val="1400"/>
              <a:buNone/>
            </a:pPr>
            <a:r>
              <a:rPr lang="en-US" sz="2400"/>
              <a:t>OBJECTIVES</a:t>
            </a:r>
            <a:endParaRPr sz="2400"/>
          </a:p>
        </p:txBody>
      </p:sp>
      <p:sp>
        <p:nvSpPr>
          <p:cNvPr id="84" name="Google Shape;84;p10"/>
          <p:cNvSpPr txBox="1"/>
          <p:nvPr>
            <p:ph idx="4294967295" type="subTitle"/>
          </p:nvPr>
        </p:nvSpPr>
        <p:spPr>
          <a:xfrm>
            <a:off x="444100" y="1312150"/>
            <a:ext cx="7716600" cy="4538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000000"/>
              </a:buClr>
              <a:buSzPts val="1400"/>
              <a:buFont typeface="Arial"/>
              <a:buNone/>
            </a:pPr>
            <a:r>
              <a:rPr b="1" lang="en-US">
                <a:latin typeface="Times New Roman"/>
                <a:ea typeface="Times New Roman"/>
                <a:cs typeface="Times New Roman"/>
                <a:sym typeface="Times New Roman"/>
              </a:rPr>
              <a:t>Aim of the project :</a:t>
            </a:r>
            <a:endParaRPr b="1">
              <a:latin typeface="Times New Roman"/>
              <a:ea typeface="Times New Roman"/>
              <a:cs typeface="Times New Roman"/>
              <a:sym typeface="Times New Roman"/>
            </a:endParaRPr>
          </a:p>
          <a:p>
            <a:pPr indent="-317500" lvl="0" marL="457200" marR="0" rtl="0" algn="just">
              <a:lnSpc>
                <a:spcPct val="100000"/>
              </a:lnSpc>
              <a:spcBef>
                <a:spcPts val="0"/>
              </a:spcBef>
              <a:spcAft>
                <a:spcPts val="0"/>
              </a:spcAft>
              <a:buSzPts val="1400"/>
              <a:buFont typeface="Times New Roman"/>
              <a:buChar char="●"/>
            </a:pPr>
            <a:r>
              <a:rPr b="0" i="0" lang="en-US" sz="1800" u="none" cap="none" strike="noStrike">
                <a:solidFill>
                  <a:schemeClr val="dk1"/>
                </a:solidFill>
                <a:latin typeface="Times New Roman"/>
                <a:ea typeface="Times New Roman"/>
                <a:cs typeface="Times New Roman"/>
                <a:sym typeface="Times New Roman"/>
              </a:rPr>
              <a:t>A (LPR)</a:t>
            </a:r>
            <a:r>
              <a:rPr lang="en-US">
                <a:latin typeface="Times New Roman"/>
                <a:ea typeface="Times New Roman"/>
                <a:cs typeface="Times New Roman"/>
                <a:sym typeface="Times New Roman"/>
              </a:rPr>
              <a:t> L</a:t>
            </a:r>
            <a:r>
              <a:rPr b="0" i="0" lang="en-US" sz="1800" u="none" cap="none" strike="noStrike">
                <a:solidFill>
                  <a:schemeClr val="dk1"/>
                </a:solidFill>
                <a:latin typeface="Times New Roman"/>
                <a:ea typeface="Times New Roman"/>
                <a:cs typeface="Times New Roman"/>
                <a:sym typeface="Times New Roman"/>
              </a:rPr>
              <a:t>icense </a:t>
            </a:r>
            <a:r>
              <a:rPr lang="en-US">
                <a:latin typeface="Times New Roman"/>
                <a:ea typeface="Times New Roman"/>
                <a:cs typeface="Times New Roman"/>
                <a:sym typeface="Times New Roman"/>
              </a:rPr>
              <a:t>P</a:t>
            </a:r>
            <a:r>
              <a:rPr b="0" i="0" lang="en-US" sz="1800" u="none" cap="none" strike="noStrike">
                <a:solidFill>
                  <a:schemeClr val="dk1"/>
                </a:solidFill>
                <a:latin typeface="Times New Roman"/>
                <a:ea typeface="Times New Roman"/>
                <a:cs typeface="Times New Roman"/>
                <a:sym typeface="Times New Roman"/>
              </a:rPr>
              <a:t>late </a:t>
            </a:r>
            <a:r>
              <a:rPr lang="en-US">
                <a:latin typeface="Times New Roman"/>
                <a:ea typeface="Times New Roman"/>
                <a:cs typeface="Times New Roman"/>
                <a:sym typeface="Times New Roman"/>
              </a:rPr>
              <a:t>R</a:t>
            </a:r>
            <a:r>
              <a:rPr b="0" i="0" lang="en-US" sz="1800" u="none" cap="none" strike="noStrike">
                <a:solidFill>
                  <a:schemeClr val="dk1"/>
                </a:solidFill>
                <a:latin typeface="Times New Roman"/>
                <a:ea typeface="Times New Roman"/>
                <a:cs typeface="Times New Roman"/>
                <a:sym typeface="Times New Roman"/>
              </a:rPr>
              <a:t>ecognition system </a:t>
            </a:r>
            <a:r>
              <a:rPr lang="en-US">
                <a:latin typeface="Times New Roman"/>
                <a:ea typeface="Times New Roman"/>
                <a:cs typeface="Times New Roman"/>
                <a:sym typeface="Times New Roman"/>
              </a:rPr>
              <a:t>aims to recognize license plate using openCV.</a:t>
            </a:r>
            <a:endParaRPr>
              <a:latin typeface="Times New Roman"/>
              <a:ea typeface="Times New Roman"/>
              <a:cs typeface="Times New Roman"/>
              <a:sym typeface="Times New Roman"/>
            </a:endParaRPr>
          </a:p>
          <a:p>
            <a:pPr indent="-317500" lvl="0" marL="457200" marR="0" rtl="0" algn="just">
              <a:lnSpc>
                <a:spcPct val="100000"/>
              </a:lnSpc>
              <a:spcBef>
                <a:spcPts val="0"/>
              </a:spcBef>
              <a:spcAft>
                <a:spcPts val="0"/>
              </a:spcAft>
              <a:buSzPts val="1400"/>
              <a:buFont typeface="Times New Roman"/>
              <a:buChar char="●"/>
            </a:pPr>
            <a:r>
              <a:rPr b="0" i="0" lang="en-US" sz="1800" u="none" cap="none" strike="noStrike">
                <a:solidFill>
                  <a:schemeClr val="dk1"/>
                </a:solidFill>
                <a:latin typeface="Times New Roman"/>
                <a:ea typeface="Times New Roman"/>
                <a:cs typeface="Times New Roman"/>
                <a:sym typeface="Times New Roman"/>
              </a:rPr>
              <a:t>This technology</a:t>
            </a:r>
            <a:r>
              <a:rPr lang="en-US">
                <a:solidFill>
                  <a:schemeClr val="lt1"/>
                </a:solidFill>
                <a:latin typeface="Times New Roman"/>
                <a:ea typeface="Times New Roman"/>
                <a:cs typeface="Times New Roman"/>
                <a:sym typeface="Times New Roman"/>
              </a:rPr>
              <a:t>.</a:t>
            </a:r>
            <a:r>
              <a:rPr lang="en-US">
                <a:latin typeface="Times New Roman"/>
                <a:ea typeface="Times New Roman"/>
                <a:cs typeface="Times New Roman"/>
                <a:sym typeface="Times New Roman"/>
              </a:rPr>
              <a:t>could be</a:t>
            </a:r>
            <a:r>
              <a:rPr b="0" i="0" lang="en-US" sz="1800" u="none" cap="none" strike="noStrike">
                <a:solidFill>
                  <a:schemeClr val="dk1"/>
                </a:solidFill>
                <a:latin typeface="Times New Roman"/>
                <a:ea typeface="Times New Roman"/>
                <a:cs typeface="Times New Roman"/>
                <a:sym typeface="Times New Roman"/>
              </a:rPr>
              <a:t> used in various application, such </a:t>
            </a:r>
            <a:r>
              <a:rPr lang="en-US">
                <a:latin typeface="Times New Roman"/>
                <a:ea typeface="Times New Roman"/>
                <a:cs typeface="Times New Roman"/>
                <a:sym typeface="Times New Roman"/>
              </a:rPr>
              <a:t>as </a:t>
            </a:r>
            <a:r>
              <a:rPr b="0" i="0" lang="en-US" sz="1800" u="none" cap="none" strike="noStrike">
                <a:solidFill>
                  <a:schemeClr val="dk1"/>
                </a:solidFill>
                <a:latin typeface="Times New Roman"/>
                <a:ea typeface="Times New Roman"/>
                <a:cs typeface="Times New Roman"/>
                <a:sym typeface="Times New Roman"/>
              </a:rPr>
              <a:t>security and traffic control system features.</a:t>
            </a:r>
            <a:endParaRPr>
              <a:latin typeface="Times New Roman"/>
              <a:ea typeface="Times New Roman"/>
              <a:cs typeface="Times New Roman"/>
              <a:sym typeface="Times New Roman"/>
            </a:endParaRPr>
          </a:p>
          <a:p>
            <a:pPr indent="-317500" lvl="0" marL="457200" marR="0" rtl="0" algn="just">
              <a:lnSpc>
                <a:spcPct val="100000"/>
              </a:lnSpc>
              <a:spcBef>
                <a:spcPts val="0"/>
              </a:spcBef>
              <a:spcAft>
                <a:spcPts val="0"/>
              </a:spcAft>
              <a:buSzPts val="1400"/>
              <a:buFont typeface="Times New Roman"/>
              <a:buChar char="●"/>
            </a:pPr>
            <a:r>
              <a:rPr b="0" i="0" lang="en-US" sz="1800" u="none" cap="none" strike="noStrike">
                <a:solidFill>
                  <a:schemeClr val="dk1"/>
                </a:solidFill>
                <a:latin typeface="Times New Roman"/>
                <a:ea typeface="Times New Roman"/>
                <a:cs typeface="Times New Roman"/>
                <a:sym typeface="Times New Roman"/>
              </a:rPr>
              <a:t>Th</a:t>
            </a:r>
            <a:r>
              <a:rPr lang="en-US">
                <a:latin typeface="Times New Roman"/>
                <a:ea typeface="Times New Roman"/>
                <a:cs typeface="Times New Roman"/>
                <a:sym typeface="Times New Roman"/>
              </a:rPr>
              <a:t>is</a:t>
            </a:r>
            <a:r>
              <a:rPr b="0" i="0" lang="en-US" sz="1800" u="none" cap="none" strike="noStrike">
                <a:solidFill>
                  <a:schemeClr val="dk1"/>
                </a:solidFill>
                <a:latin typeface="Times New Roman"/>
                <a:ea typeface="Times New Roman"/>
                <a:cs typeface="Times New Roman"/>
                <a:sym typeface="Times New Roman"/>
              </a:rPr>
              <a:t> image processing technique </a:t>
            </a:r>
            <a:r>
              <a:rPr lang="en-US">
                <a:latin typeface="Times New Roman"/>
                <a:ea typeface="Times New Roman"/>
                <a:cs typeface="Times New Roman"/>
                <a:sym typeface="Times New Roman"/>
              </a:rPr>
              <a:t>will be</a:t>
            </a:r>
            <a:r>
              <a:rPr b="0" i="0" lang="en-US" sz="1800" u="none" cap="none" strike="noStrike">
                <a:solidFill>
                  <a:schemeClr val="dk1"/>
                </a:solidFill>
                <a:latin typeface="Times New Roman"/>
                <a:ea typeface="Times New Roman"/>
                <a:cs typeface="Times New Roman"/>
                <a:sym typeface="Times New Roman"/>
              </a:rPr>
              <a:t> used to scan and  recognize the character on the license plate by using various techniques like binarizing, segmenting, etc of image.</a:t>
            </a:r>
            <a:endParaRPr b="0" i="0"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rPr b="1" lang="en-US">
                <a:latin typeface="Times New Roman"/>
                <a:ea typeface="Times New Roman"/>
                <a:cs typeface="Times New Roman"/>
                <a:sym typeface="Times New Roman"/>
              </a:rPr>
              <a:t>Scope of the project :</a:t>
            </a:r>
            <a:endParaRPr b="1">
              <a:latin typeface="Times New Roman"/>
              <a:ea typeface="Times New Roman"/>
              <a:cs typeface="Times New Roman"/>
              <a:sym typeface="Times New Roman"/>
            </a:endParaRPr>
          </a:p>
          <a:p>
            <a:pPr indent="-342900" lvl="0" marL="457200" marR="0" rtl="0" algn="just">
              <a:lnSpc>
                <a:spcPct val="100000"/>
              </a:lnSpc>
              <a:spcBef>
                <a:spcPts val="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License Plate Detection can also help us identify violators of the traffic rules, especially at signals, etc. Automatic License Plate Detection in case of two wheelers, can be combined with helmet detection for possible drivers not wearing helmets while driving.</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1"/>
          <p:cNvSpPr txBox="1"/>
          <p:nvPr>
            <p:ph type="title"/>
          </p:nvPr>
        </p:nvSpPr>
        <p:spPr>
          <a:xfrm>
            <a:off x="834775" y="268175"/>
            <a:ext cx="7904100" cy="1031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2400"/>
              <a:t>INTRODUCTION</a:t>
            </a:r>
            <a:endParaRPr sz="2400"/>
          </a:p>
        </p:txBody>
      </p:sp>
      <p:sp>
        <p:nvSpPr>
          <p:cNvPr id="91" name="Google Shape;91;p11"/>
          <p:cNvSpPr txBox="1"/>
          <p:nvPr>
            <p:ph idx="12" type="sldNum"/>
          </p:nvPr>
        </p:nvSpPr>
        <p:spPr>
          <a:xfrm>
            <a:off x="8496554" y="6475983"/>
            <a:ext cx="128400" cy="177900"/>
          </a:xfrm>
          <a:prstGeom prst="rect">
            <a:avLst/>
          </a:prstGeom>
        </p:spPr>
        <p:txBody>
          <a:bodyPr anchorCtr="0" anchor="t" bIns="0" lIns="0" spcFirstLastPara="1" rIns="0" wrap="square" tIns="0">
            <a:noAutofit/>
          </a:bodyPr>
          <a:lstStyle/>
          <a:p>
            <a:pPr indent="0" lvl="0" marL="25400" rtl="0" algn="l">
              <a:spcBef>
                <a:spcPts val="0"/>
              </a:spcBef>
              <a:spcAft>
                <a:spcPts val="0"/>
              </a:spcAft>
              <a:buClr>
                <a:srgbClr val="000000"/>
              </a:buClr>
              <a:buSzPts val="1200"/>
              <a:buFont typeface="Arial"/>
              <a:buNone/>
            </a:pPr>
            <a:fld id="{00000000-1234-1234-1234-123412341234}" type="slidenum">
              <a:rPr lang="en-US"/>
              <a:t>‹#›</a:t>
            </a:fld>
            <a:endParaRPr/>
          </a:p>
        </p:txBody>
      </p:sp>
      <p:sp>
        <p:nvSpPr>
          <p:cNvPr id="92" name="Google Shape;92;p11"/>
          <p:cNvSpPr txBox="1"/>
          <p:nvPr>
            <p:ph idx="1" type="body"/>
          </p:nvPr>
        </p:nvSpPr>
        <p:spPr>
          <a:xfrm>
            <a:off x="834775" y="1445150"/>
            <a:ext cx="7904100" cy="47112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Font typeface="Times New Roman"/>
              <a:buChar char="●"/>
            </a:pPr>
            <a:r>
              <a:rPr lang="en-US">
                <a:latin typeface="Times New Roman"/>
                <a:ea typeface="Times New Roman"/>
                <a:cs typeface="Times New Roman"/>
                <a:sym typeface="Times New Roman"/>
              </a:rPr>
              <a:t>L</a:t>
            </a:r>
            <a:r>
              <a:rPr lang="en-US">
                <a:latin typeface="Times New Roman"/>
                <a:ea typeface="Times New Roman"/>
                <a:cs typeface="Times New Roman"/>
                <a:sym typeface="Times New Roman"/>
              </a:rPr>
              <a:t>icense</a:t>
            </a:r>
            <a:r>
              <a:rPr lang="en-US">
                <a:latin typeface="Times New Roman"/>
                <a:ea typeface="Times New Roman"/>
                <a:cs typeface="Times New Roman"/>
                <a:sym typeface="Times New Roman"/>
              </a:rPr>
              <a:t> plate </a:t>
            </a:r>
            <a:r>
              <a:rPr lang="en-US">
                <a:latin typeface="Times New Roman"/>
                <a:ea typeface="Times New Roman"/>
                <a:cs typeface="Times New Roman"/>
                <a:sym typeface="Times New Roman"/>
              </a:rPr>
              <a:t>detection</a:t>
            </a:r>
            <a:r>
              <a:rPr lang="en-US">
                <a:latin typeface="Times New Roman"/>
                <a:ea typeface="Times New Roman"/>
                <a:cs typeface="Times New Roman"/>
                <a:sym typeface="Times New Roman"/>
              </a:rPr>
              <a:t> also has various application such as parking lot management, stolen vehicle identification, traffic flow monitoring, electronic toll collection, etc.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a:latin typeface="Times New Roman"/>
                <a:ea typeface="Times New Roman"/>
                <a:cs typeface="Times New Roman"/>
                <a:sym typeface="Times New Roman"/>
              </a:rPr>
              <a:t>This particular topic has</a:t>
            </a:r>
            <a:r>
              <a:rPr lang="en-US">
                <a:solidFill>
                  <a:schemeClr val="lt1"/>
                </a:solidFill>
                <a:latin typeface="Times New Roman"/>
                <a:ea typeface="Times New Roman"/>
                <a:cs typeface="Times New Roman"/>
                <a:sym typeface="Times New Roman"/>
              </a:rPr>
              <a:t>.</a:t>
            </a:r>
            <a:r>
              <a:rPr lang="en-US">
                <a:latin typeface="Times New Roman"/>
                <a:ea typeface="Times New Roman"/>
                <a:cs typeface="Times New Roman"/>
                <a:sym typeface="Times New Roman"/>
              </a:rPr>
              <a:t>been extensively researched by researchers worldwide to improve the </a:t>
            </a:r>
            <a:r>
              <a:rPr lang="en-US">
                <a:latin typeface="Times New Roman"/>
                <a:ea typeface="Times New Roman"/>
                <a:cs typeface="Times New Roman"/>
                <a:sym typeface="Times New Roman"/>
              </a:rPr>
              <a:t>performance</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a:latin typeface="Times New Roman"/>
                <a:ea typeface="Times New Roman"/>
                <a:cs typeface="Times New Roman"/>
                <a:sym typeface="Times New Roman"/>
              </a:rPr>
              <a:t>It uses the concept of optical character recognition (OCR) on the license plate image to recognize and extract the characters of a vehicle number plate.</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a:latin typeface="Times New Roman"/>
                <a:ea typeface="Times New Roman"/>
                <a:cs typeface="Times New Roman"/>
                <a:sym typeface="Times New Roman"/>
              </a:rPr>
              <a:t>The OpenCV library is used using Python language for image processing.</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a:latin typeface="Times New Roman"/>
                <a:ea typeface="Times New Roman"/>
                <a:cs typeface="Times New Roman"/>
                <a:sym typeface="Times New Roman"/>
              </a:rPr>
              <a:t>PyTesseract is used for optical character recognition </a:t>
            </a:r>
            <a:r>
              <a:rPr lang="en-US">
                <a:latin typeface="Times New Roman"/>
                <a:ea typeface="Times New Roman"/>
                <a:cs typeface="Times New Roman"/>
                <a:sym typeface="Times New Roman"/>
              </a:rPr>
              <a:t> for text extraction from processed license image.</a:t>
            </a:r>
            <a:endParaRPr>
              <a:latin typeface="Times New Roman"/>
              <a:ea typeface="Times New Roman"/>
              <a:cs typeface="Times New Roman"/>
              <a:sym typeface="Times New Roman"/>
            </a:endParaRPr>
          </a:p>
        </p:txBody>
      </p:sp>
      <p:sp>
        <p:nvSpPr>
          <p:cNvPr id="93" name="Google Shape;93;p11"/>
          <p:cNvSpPr txBox="1"/>
          <p:nvPr/>
        </p:nvSpPr>
        <p:spPr>
          <a:xfrm>
            <a:off x="834775" y="6380275"/>
            <a:ext cx="1710000" cy="369300"/>
          </a:xfrm>
          <a:prstGeom prst="rect">
            <a:avLst/>
          </a:prstGeom>
          <a:noFill/>
          <a:ln>
            <a:noFill/>
          </a:ln>
        </p:spPr>
        <p:txBody>
          <a:bodyPr anchorCtr="0" anchor="t" bIns="91425" lIns="91425" spcFirstLastPara="1" rIns="91425" wrap="square" tIns="91425">
            <a:spAutoFit/>
          </a:bodyPr>
          <a:lstStyle/>
          <a:p>
            <a:pPr indent="0" lvl="0" marL="0" rtl="0" algn="l">
              <a:lnSpc>
                <a:spcPct val="103333"/>
              </a:lnSpc>
              <a:spcBef>
                <a:spcPts val="0"/>
              </a:spcBef>
              <a:spcAft>
                <a:spcPts val="0"/>
              </a:spcAft>
              <a:buNone/>
            </a:pPr>
            <a:r>
              <a:rPr lang="en-US" sz="1200">
                <a:solidFill>
                  <a:srgbClr val="878787"/>
                </a:solidFill>
                <a:latin typeface="Calibri"/>
                <a:ea typeface="Calibri"/>
                <a:cs typeface="Calibri"/>
                <a:sym typeface="Calibri"/>
              </a:rPr>
              <a:t>09.03.2021</a:t>
            </a:r>
            <a:endParaRPr/>
          </a:p>
        </p:txBody>
      </p:sp>
      <p:sp>
        <p:nvSpPr>
          <p:cNvPr id="94" name="Google Shape;94;p11"/>
          <p:cNvSpPr txBox="1"/>
          <p:nvPr>
            <p:ph idx="11" type="ftr"/>
          </p:nvPr>
        </p:nvSpPr>
        <p:spPr>
          <a:xfrm>
            <a:off x="4128654" y="6475975"/>
            <a:ext cx="1132800" cy="177900"/>
          </a:xfrm>
          <a:prstGeom prst="rect">
            <a:avLst/>
          </a:prstGeom>
          <a:noFill/>
          <a:ln>
            <a:noFill/>
          </a:ln>
        </p:spPr>
        <p:txBody>
          <a:bodyPr anchorCtr="0" anchor="t" bIns="0" lIns="0" spcFirstLastPara="1" rIns="0" wrap="square" tIns="0">
            <a:noAutofit/>
          </a:bodyPr>
          <a:lstStyle/>
          <a:p>
            <a:pPr indent="0" lvl="0" marL="12700" rtl="0" algn="l">
              <a:lnSpc>
                <a:spcPct val="103333"/>
              </a:lnSpc>
              <a:spcBef>
                <a:spcPts val="0"/>
              </a:spcBef>
              <a:spcAft>
                <a:spcPts val="0"/>
              </a:spcAft>
              <a:buSzPts val="1400"/>
              <a:buNone/>
            </a:pPr>
            <a:r>
              <a:rPr lang="en-US"/>
              <a:t>BATCH NO: 44</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2"/>
          <p:cNvSpPr txBox="1"/>
          <p:nvPr>
            <p:ph type="title"/>
          </p:nvPr>
        </p:nvSpPr>
        <p:spPr>
          <a:xfrm>
            <a:off x="834775" y="268175"/>
            <a:ext cx="7904100" cy="1031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2400"/>
              <a:t>LITERATURE REVIEW</a:t>
            </a:r>
            <a:endParaRPr sz="2400"/>
          </a:p>
        </p:txBody>
      </p:sp>
      <p:sp>
        <p:nvSpPr>
          <p:cNvPr id="101" name="Google Shape;101;p12"/>
          <p:cNvSpPr txBox="1"/>
          <p:nvPr>
            <p:ph idx="12" type="sldNum"/>
          </p:nvPr>
        </p:nvSpPr>
        <p:spPr>
          <a:xfrm>
            <a:off x="8496554" y="6475983"/>
            <a:ext cx="128400" cy="177900"/>
          </a:xfrm>
          <a:prstGeom prst="rect">
            <a:avLst/>
          </a:prstGeom>
        </p:spPr>
        <p:txBody>
          <a:bodyPr anchorCtr="0" anchor="t" bIns="0" lIns="0" spcFirstLastPara="1" rIns="0" wrap="square" tIns="0">
            <a:noAutofit/>
          </a:bodyPr>
          <a:lstStyle/>
          <a:p>
            <a:pPr indent="0" lvl="0" marL="25400" rtl="0" algn="l">
              <a:spcBef>
                <a:spcPts val="0"/>
              </a:spcBef>
              <a:spcAft>
                <a:spcPts val="0"/>
              </a:spcAft>
              <a:buNone/>
            </a:pPr>
            <a:fld id="{00000000-1234-1234-1234-123412341234}" type="slidenum">
              <a:rPr lang="en-US"/>
              <a:t>‹#›</a:t>
            </a:fld>
            <a:endParaRPr/>
          </a:p>
        </p:txBody>
      </p:sp>
      <p:sp>
        <p:nvSpPr>
          <p:cNvPr id="102" name="Google Shape;102;p12"/>
          <p:cNvSpPr txBox="1"/>
          <p:nvPr>
            <p:ph idx="1" type="body"/>
          </p:nvPr>
        </p:nvSpPr>
        <p:spPr>
          <a:xfrm>
            <a:off x="4351150" y="1445150"/>
            <a:ext cx="286500" cy="36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3" name="Google Shape;103;p12"/>
          <p:cNvSpPr txBox="1"/>
          <p:nvPr/>
        </p:nvSpPr>
        <p:spPr>
          <a:xfrm>
            <a:off x="834775" y="6380275"/>
            <a:ext cx="1577100" cy="369300"/>
          </a:xfrm>
          <a:prstGeom prst="rect">
            <a:avLst/>
          </a:prstGeom>
          <a:noFill/>
          <a:ln>
            <a:noFill/>
          </a:ln>
        </p:spPr>
        <p:txBody>
          <a:bodyPr anchorCtr="0" anchor="t" bIns="91425" lIns="91425" spcFirstLastPara="1" rIns="91425" wrap="square" tIns="91425">
            <a:spAutoFit/>
          </a:bodyPr>
          <a:lstStyle/>
          <a:p>
            <a:pPr indent="0" lvl="0" marL="0" rtl="0" algn="l">
              <a:lnSpc>
                <a:spcPct val="103333"/>
              </a:lnSpc>
              <a:spcBef>
                <a:spcPts val="0"/>
              </a:spcBef>
              <a:spcAft>
                <a:spcPts val="0"/>
              </a:spcAft>
              <a:buNone/>
            </a:pPr>
            <a:r>
              <a:rPr lang="en-US" sz="1200">
                <a:solidFill>
                  <a:srgbClr val="878787"/>
                </a:solidFill>
                <a:latin typeface="Calibri"/>
                <a:ea typeface="Calibri"/>
                <a:cs typeface="Calibri"/>
                <a:sym typeface="Calibri"/>
              </a:rPr>
              <a:t>09.03.2021</a:t>
            </a:r>
            <a:endParaRPr sz="1200">
              <a:solidFill>
                <a:srgbClr val="878787"/>
              </a:solidFill>
              <a:latin typeface="Calibri"/>
              <a:ea typeface="Calibri"/>
              <a:cs typeface="Calibri"/>
              <a:sym typeface="Calibri"/>
            </a:endParaRPr>
          </a:p>
        </p:txBody>
      </p:sp>
      <p:sp>
        <p:nvSpPr>
          <p:cNvPr id="104" name="Google Shape;104;p12"/>
          <p:cNvSpPr txBox="1"/>
          <p:nvPr>
            <p:ph idx="11" type="ftr"/>
          </p:nvPr>
        </p:nvSpPr>
        <p:spPr>
          <a:xfrm>
            <a:off x="4128654" y="6475975"/>
            <a:ext cx="1132800" cy="177900"/>
          </a:xfrm>
          <a:prstGeom prst="rect">
            <a:avLst/>
          </a:prstGeom>
          <a:noFill/>
          <a:ln>
            <a:noFill/>
          </a:ln>
        </p:spPr>
        <p:txBody>
          <a:bodyPr anchorCtr="0" anchor="t" bIns="0" lIns="0" spcFirstLastPara="1" rIns="0" wrap="square" tIns="0">
            <a:noAutofit/>
          </a:bodyPr>
          <a:lstStyle/>
          <a:p>
            <a:pPr indent="0" lvl="0" marL="12700" rtl="0" algn="l">
              <a:lnSpc>
                <a:spcPct val="103333"/>
              </a:lnSpc>
              <a:spcBef>
                <a:spcPts val="0"/>
              </a:spcBef>
              <a:spcAft>
                <a:spcPts val="0"/>
              </a:spcAft>
              <a:buSzPts val="1400"/>
              <a:buNone/>
            </a:pPr>
            <a:r>
              <a:rPr lang="en-US"/>
              <a:t>BATCH NO: 44</a:t>
            </a:r>
            <a:endParaRPr/>
          </a:p>
        </p:txBody>
      </p:sp>
      <p:pic>
        <p:nvPicPr>
          <p:cNvPr id="105" name="Google Shape;105;p12"/>
          <p:cNvPicPr preferRelativeResize="0"/>
          <p:nvPr/>
        </p:nvPicPr>
        <p:blipFill>
          <a:blip r:embed="rId3">
            <a:alphaModFix/>
          </a:blip>
          <a:stretch>
            <a:fillRect/>
          </a:stretch>
        </p:blipFill>
        <p:spPr>
          <a:xfrm>
            <a:off x="834775" y="1104900"/>
            <a:ext cx="7661775" cy="525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3"/>
          <p:cNvSpPr txBox="1"/>
          <p:nvPr>
            <p:ph type="title"/>
          </p:nvPr>
        </p:nvSpPr>
        <p:spPr>
          <a:xfrm>
            <a:off x="454826" y="192200"/>
            <a:ext cx="8338200" cy="1031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2400"/>
              <a:t>DESIGN AND METHODOLOGIES</a:t>
            </a:r>
            <a:endParaRPr sz="2400"/>
          </a:p>
        </p:txBody>
      </p:sp>
      <p:sp>
        <p:nvSpPr>
          <p:cNvPr id="112" name="Google Shape;112;p13"/>
          <p:cNvSpPr txBox="1"/>
          <p:nvPr>
            <p:ph idx="1" type="body"/>
          </p:nvPr>
        </p:nvSpPr>
        <p:spPr>
          <a:xfrm>
            <a:off x="474050" y="1429063"/>
            <a:ext cx="8442000" cy="4677600"/>
          </a:xfrm>
          <a:prstGeom prst="rect">
            <a:avLst/>
          </a:prstGeom>
        </p:spPr>
        <p:txBody>
          <a:bodyPr anchorCtr="0" anchor="t" bIns="0" lIns="0" spcFirstLastPara="1" rIns="0" wrap="square" tIns="0">
            <a:noAutofit/>
          </a:bodyPr>
          <a:lstStyle/>
          <a:p>
            <a:pPr indent="-346075" lvl="0" marL="457200" rtl="0" algn="l">
              <a:spcBef>
                <a:spcPts val="0"/>
              </a:spcBef>
              <a:spcAft>
                <a:spcPts val="0"/>
              </a:spcAft>
              <a:buSzPts val="1850"/>
              <a:buFont typeface="Times New Roman"/>
              <a:buChar char="●"/>
            </a:pPr>
            <a:r>
              <a:rPr lang="en-US" sz="1850">
                <a:latin typeface="Times New Roman"/>
                <a:ea typeface="Times New Roman"/>
                <a:cs typeface="Times New Roman"/>
                <a:sym typeface="Times New Roman"/>
              </a:rPr>
              <a:t>License plate of the vehicle is detected using various features of image processing library openCV and recognizing the text on the license plate using python tool named as tesseract. </a:t>
            </a:r>
            <a:endParaRPr sz="1850">
              <a:latin typeface="Times New Roman"/>
              <a:ea typeface="Times New Roman"/>
              <a:cs typeface="Times New Roman"/>
              <a:sym typeface="Times New Roman"/>
            </a:endParaRPr>
          </a:p>
          <a:p>
            <a:pPr indent="-346075" lvl="0" marL="457200" rtl="0" algn="l">
              <a:spcBef>
                <a:spcPts val="0"/>
              </a:spcBef>
              <a:spcAft>
                <a:spcPts val="0"/>
              </a:spcAft>
              <a:buSzPts val="1850"/>
              <a:buFont typeface="Times New Roman"/>
              <a:buChar char="●"/>
            </a:pPr>
            <a:r>
              <a:rPr lang="en-US" sz="1850">
                <a:latin typeface="Times New Roman"/>
                <a:ea typeface="Times New Roman"/>
                <a:cs typeface="Times New Roman"/>
                <a:sym typeface="Times New Roman"/>
              </a:rPr>
              <a:t>To recognize the license plate we are using the fact that License plate of any vehicle has rectangular shape. </a:t>
            </a:r>
            <a:endParaRPr sz="1850">
              <a:latin typeface="Times New Roman"/>
              <a:ea typeface="Times New Roman"/>
              <a:cs typeface="Times New Roman"/>
              <a:sym typeface="Times New Roman"/>
            </a:endParaRPr>
          </a:p>
          <a:p>
            <a:pPr indent="-346075" lvl="0" marL="457200" rtl="0" algn="l">
              <a:spcBef>
                <a:spcPts val="0"/>
              </a:spcBef>
              <a:spcAft>
                <a:spcPts val="0"/>
              </a:spcAft>
              <a:buSzPts val="1850"/>
              <a:buFont typeface="Times New Roman"/>
              <a:buChar char="●"/>
            </a:pPr>
            <a:r>
              <a:rPr lang="en-US" sz="1850">
                <a:latin typeface="Times New Roman"/>
                <a:ea typeface="Times New Roman"/>
                <a:cs typeface="Times New Roman"/>
                <a:sym typeface="Times New Roman"/>
              </a:rPr>
              <a:t>So, after all the processing of an image we will find the contour having four points inside the list stand consider it as the License Plate of the vehicle</a:t>
            </a:r>
            <a:endParaRPr sz="1850">
              <a:latin typeface="Times New Roman"/>
              <a:ea typeface="Times New Roman"/>
              <a:cs typeface="Times New Roman"/>
              <a:sym typeface="Times New Roman"/>
            </a:endParaRPr>
          </a:p>
          <a:p>
            <a:pPr indent="-346075" lvl="0" marL="457200" rtl="0" algn="l">
              <a:spcBef>
                <a:spcPts val="0"/>
              </a:spcBef>
              <a:spcAft>
                <a:spcPts val="0"/>
              </a:spcAft>
              <a:buSzPts val="1850"/>
              <a:buFont typeface="Times New Roman"/>
              <a:buChar char="●"/>
            </a:pPr>
            <a:r>
              <a:rPr lang="en-US" sz="1850">
                <a:latin typeface="Times New Roman"/>
                <a:ea typeface="Times New Roman"/>
                <a:cs typeface="Times New Roman"/>
                <a:sym typeface="Times New Roman"/>
              </a:rPr>
              <a:t>we will then sort the contours to avoid small and useless contour made by noise and rather focus on larger ones which contains number in it.</a:t>
            </a:r>
            <a:endParaRPr sz="1850">
              <a:latin typeface="Times New Roman"/>
              <a:ea typeface="Times New Roman"/>
              <a:cs typeface="Times New Roman"/>
              <a:sym typeface="Times New Roman"/>
            </a:endParaRPr>
          </a:p>
          <a:p>
            <a:pPr indent="-346075" lvl="0" marL="457200" rtl="0" algn="l">
              <a:spcBef>
                <a:spcPts val="0"/>
              </a:spcBef>
              <a:spcAft>
                <a:spcPts val="0"/>
              </a:spcAft>
              <a:buSzPts val="1850"/>
              <a:buFont typeface="Times New Roman"/>
              <a:buChar char="●"/>
            </a:pPr>
            <a:r>
              <a:rPr lang="en-US" sz="1850">
                <a:latin typeface="Times New Roman"/>
                <a:ea typeface="Times New Roman"/>
                <a:cs typeface="Times New Roman"/>
                <a:sym typeface="Times New Roman"/>
              </a:rPr>
              <a:t>we will then use  cv2.approxPolyDP() to count the number of sides and it’s rectangular shape using the function cv2.boundingRect(c). </a:t>
            </a:r>
            <a:endParaRPr sz="1850">
              <a:latin typeface="Times New Roman"/>
              <a:ea typeface="Times New Roman"/>
              <a:cs typeface="Times New Roman"/>
              <a:sym typeface="Times New Roman"/>
            </a:endParaRPr>
          </a:p>
          <a:p>
            <a:pPr indent="-346075" lvl="0" marL="457200" rtl="0" algn="l">
              <a:spcBef>
                <a:spcPts val="0"/>
              </a:spcBef>
              <a:spcAft>
                <a:spcPts val="0"/>
              </a:spcAft>
              <a:buSzPts val="1850"/>
              <a:buFont typeface="Times New Roman"/>
              <a:buChar char="●"/>
            </a:pPr>
            <a:r>
              <a:rPr lang="en-US" sz="1850">
                <a:latin typeface="Times New Roman"/>
                <a:ea typeface="Times New Roman"/>
                <a:cs typeface="Times New Roman"/>
                <a:sym typeface="Times New Roman"/>
              </a:rPr>
              <a:t>After detection of licence plate, we will now use the concept of OCR(Optical Character Recognition) using python-Tesseract to extract numbers and alphabets from the licence plate.</a:t>
            </a:r>
            <a:endParaRPr sz="1850">
              <a:latin typeface="Times New Roman"/>
              <a:ea typeface="Times New Roman"/>
              <a:cs typeface="Times New Roman"/>
              <a:sym typeface="Times New Roman"/>
            </a:endParaRPr>
          </a:p>
        </p:txBody>
      </p:sp>
      <p:sp>
        <p:nvSpPr>
          <p:cNvPr id="113" name="Google Shape;113;p13"/>
          <p:cNvSpPr txBox="1"/>
          <p:nvPr>
            <p:ph idx="12" type="sldNum"/>
          </p:nvPr>
        </p:nvSpPr>
        <p:spPr>
          <a:xfrm>
            <a:off x="8496554" y="6475983"/>
            <a:ext cx="128400" cy="177900"/>
          </a:xfrm>
          <a:prstGeom prst="rect">
            <a:avLst/>
          </a:prstGeom>
        </p:spPr>
        <p:txBody>
          <a:bodyPr anchorCtr="0" anchor="t" bIns="0" lIns="0" spcFirstLastPara="1" rIns="0" wrap="square" tIns="0">
            <a:noAutofit/>
          </a:bodyPr>
          <a:lstStyle/>
          <a:p>
            <a:pPr indent="0" lvl="0" marL="25400" rtl="0" algn="l">
              <a:spcBef>
                <a:spcPts val="0"/>
              </a:spcBef>
              <a:spcAft>
                <a:spcPts val="0"/>
              </a:spcAft>
              <a:buClr>
                <a:srgbClr val="000000"/>
              </a:buClr>
              <a:buSzPts val="1200"/>
              <a:buFont typeface="Arial"/>
              <a:buNone/>
            </a:pPr>
            <a:fld id="{00000000-1234-1234-1234-123412341234}" type="slidenum">
              <a:rPr lang="en-US"/>
              <a:t>‹#›</a:t>
            </a:fld>
            <a:endParaRPr/>
          </a:p>
        </p:txBody>
      </p:sp>
      <p:sp>
        <p:nvSpPr>
          <p:cNvPr id="114" name="Google Shape;114;p13"/>
          <p:cNvSpPr txBox="1"/>
          <p:nvPr/>
        </p:nvSpPr>
        <p:spPr>
          <a:xfrm>
            <a:off x="454825" y="6106675"/>
            <a:ext cx="1312200" cy="369300"/>
          </a:xfrm>
          <a:prstGeom prst="rect">
            <a:avLst/>
          </a:prstGeom>
          <a:noFill/>
          <a:ln>
            <a:noFill/>
          </a:ln>
        </p:spPr>
        <p:txBody>
          <a:bodyPr anchorCtr="0" anchor="t" bIns="91425" lIns="91425" spcFirstLastPara="1" rIns="91425" wrap="square" tIns="91425">
            <a:spAutoFit/>
          </a:bodyPr>
          <a:lstStyle/>
          <a:p>
            <a:pPr indent="0" lvl="0" marL="0" rtl="0" algn="l">
              <a:lnSpc>
                <a:spcPct val="103333"/>
              </a:lnSpc>
              <a:spcBef>
                <a:spcPts val="0"/>
              </a:spcBef>
              <a:spcAft>
                <a:spcPts val="0"/>
              </a:spcAft>
              <a:buNone/>
            </a:pPr>
            <a:r>
              <a:rPr lang="en-US" sz="1200">
                <a:solidFill>
                  <a:srgbClr val="878787"/>
                </a:solidFill>
                <a:latin typeface="Calibri"/>
                <a:ea typeface="Calibri"/>
                <a:cs typeface="Calibri"/>
                <a:sym typeface="Calibri"/>
              </a:rPr>
              <a:t>09.03.2021</a:t>
            </a:r>
            <a:endParaRPr/>
          </a:p>
        </p:txBody>
      </p:sp>
      <p:sp>
        <p:nvSpPr>
          <p:cNvPr id="115" name="Google Shape;115;p13"/>
          <p:cNvSpPr txBox="1"/>
          <p:nvPr>
            <p:ph idx="11" type="ftr"/>
          </p:nvPr>
        </p:nvSpPr>
        <p:spPr>
          <a:xfrm>
            <a:off x="4128654" y="6475975"/>
            <a:ext cx="1132800" cy="177900"/>
          </a:xfrm>
          <a:prstGeom prst="rect">
            <a:avLst/>
          </a:prstGeom>
          <a:noFill/>
          <a:ln>
            <a:noFill/>
          </a:ln>
        </p:spPr>
        <p:txBody>
          <a:bodyPr anchorCtr="0" anchor="t" bIns="0" lIns="0" spcFirstLastPara="1" rIns="0" wrap="square" tIns="0">
            <a:noAutofit/>
          </a:bodyPr>
          <a:lstStyle/>
          <a:p>
            <a:pPr indent="0" lvl="0" marL="12700" rtl="0" algn="l">
              <a:lnSpc>
                <a:spcPct val="103333"/>
              </a:lnSpc>
              <a:spcBef>
                <a:spcPts val="0"/>
              </a:spcBef>
              <a:spcAft>
                <a:spcPts val="0"/>
              </a:spcAft>
              <a:buSzPts val="1400"/>
              <a:buNone/>
            </a:pPr>
            <a:r>
              <a:rPr lang="en-US"/>
              <a:t>BATCH NO: 44</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4"/>
          <p:cNvSpPr txBox="1"/>
          <p:nvPr>
            <p:ph type="title"/>
          </p:nvPr>
        </p:nvSpPr>
        <p:spPr>
          <a:xfrm>
            <a:off x="454825" y="192200"/>
            <a:ext cx="8338200" cy="68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2400"/>
              <a:t>IMPLEMENTATION</a:t>
            </a:r>
            <a:endParaRPr sz="2400"/>
          </a:p>
        </p:txBody>
      </p:sp>
      <p:sp>
        <p:nvSpPr>
          <p:cNvPr id="122" name="Google Shape;122;p14"/>
          <p:cNvSpPr txBox="1"/>
          <p:nvPr>
            <p:ph idx="1" type="body"/>
          </p:nvPr>
        </p:nvSpPr>
        <p:spPr>
          <a:xfrm>
            <a:off x="454825" y="1648375"/>
            <a:ext cx="7888500" cy="44583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Font typeface="Times New Roman"/>
              <a:buChar char="●"/>
            </a:pPr>
            <a:r>
              <a:rPr b="1" lang="en-US">
                <a:latin typeface="Times New Roman"/>
                <a:ea typeface="Times New Roman"/>
                <a:cs typeface="Times New Roman"/>
                <a:sym typeface="Times New Roman"/>
              </a:rPr>
              <a:t>ARCHITECTURE DIAGRAM</a:t>
            </a:r>
            <a:endParaRPr b="1">
              <a:latin typeface="Times New Roman"/>
              <a:ea typeface="Times New Roman"/>
              <a:cs typeface="Times New Roman"/>
              <a:sym typeface="Times New Roman"/>
            </a:endParaRPr>
          </a:p>
        </p:txBody>
      </p:sp>
      <p:sp>
        <p:nvSpPr>
          <p:cNvPr id="123" name="Google Shape;123;p14"/>
          <p:cNvSpPr txBox="1"/>
          <p:nvPr>
            <p:ph idx="12" type="sldNum"/>
          </p:nvPr>
        </p:nvSpPr>
        <p:spPr>
          <a:xfrm>
            <a:off x="8496554" y="6475983"/>
            <a:ext cx="128400" cy="177900"/>
          </a:xfrm>
          <a:prstGeom prst="rect">
            <a:avLst/>
          </a:prstGeom>
        </p:spPr>
        <p:txBody>
          <a:bodyPr anchorCtr="0" anchor="t" bIns="0" lIns="0" spcFirstLastPara="1" rIns="0" wrap="square" tIns="0">
            <a:noAutofit/>
          </a:bodyPr>
          <a:lstStyle/>
          <a:p>
            <a:pPr indent="0" lvl="0" marL="25400" rtl="0" algn="l">
              <a:spcBef>
                <a:spcPts val="0"/>
              </a:spcBef>
              <a:spcAft>
                <a:spcPts val="0"/>
              </a:spcAft>
              <a:buNone/>
            </a:pPr>
            <a:fld id="{00000000-1234-1234-1234-123412341234}" type="slidenum">
              <a:rPr lang="en-US"/>
              <a:t>‹#›</a:t>
            </a:fld>
            <a:endParaRPr/>
          </a:p>
        </p:txBody>
      </p:sp>
      <p:sp>
        <p:nvSpPr>
          <p:cNvPr id="124" name="Google Shape;124;p14"/>
          <p:cNvSpPr txBox="1"/>
          <p:nvPr/>
        </p:nvSpPr>
        <p:spPr>
          <a:xfrm>
            <a:off x="454825" y="6106675"/>
            <a:ext cx="1312200" cy="369300"/>
          </a:xfrm>
          <a:prstGeom prst="rect">
            <a:avLst/>
          </a:prstGeom>
          <a:noFill/>
          <a:ln>
            <a:noFill/>
          </a:ln>
        </p:spPr>
        <p:txBody>
          <a:bodyPr anchorCtr="0" anchor="t" bIns="91425" lIns="91425" spcFirstLastPara="1" rIns="91425" wrap="square" tIns="91425">
            <a:spAutoFit/>
          </a:bodyPr>
          <a:lstStyle/>
          <a:p>
            <a:pPr indent="0" lvl="0" marL="0" rtl="0" algn="l">
              <a:lnSpc>
                <a:spcPct val="103333"/>
              </a:lnSpc>
              <a:spcBef>
                <a:spcPts val="0"/>
              </a:spcBef>
              <a:spcAft>
                <a:spcPts val="0"/>
              </a:spcAft>
              <a:buNone/>
            </a:pPr>
            <a:r>
              <a:rPr lang="en-US" sz="1200">
                <a:solidFill>
                  <a:srgbClr val="878787"/>
                </a:solidFill>
                <a:latin typeface="Calibri"/>
                <a:ea typeface="Calibri"/>
                <a:cs typeface="Calibri"/>
                <a:sym typeface="Calibri"/>
              </a:rPr>
              <a:t>09.03.2021</a:t>
            </a:r>
            <a:endParaRPr/>
          </a:p>
        </p:txBody>
      </p:sp>
      <p:sp>
        <p:nvSpPr>
          <p:cNvPr id="125" name="Google Shape;125;p14"/>
          <p:cNvSpPr txBox="1"/>
          <p:nvPr>
            <p:ph idx="11" type="ftr"/>
          </p:nvPr>
        </p:nvSpPr>
        <p:spPr>
          <a:xfrm>
            <a:off x="4128654" y="6475975"/>
            <a:ext cx="1132800" cy="177900"/>
          </a:xfrm>
          <a:prstGeom prst="rect">
            <a:avLst/>
          </a:prstGeom>
          <a:noFill/>
          <a:ln>
            <a:noFill/>
          </a:ln>
        </p:spPr>
        <p:txBody>
          <a:bodyPr anchorCtr="0" anchor="t" bIns="0" lIns="0" spcFirstLastPara="1" rIns="0" wrap="square" tIns="0">
            <a:noAutofit/>
          </a:bodyPr>
          <a:lstStyle/>
          <a:p>
            <a:pPr indent="0" lvl="0" marL="12700" rtl="0" algn="l">
              <a:lnSpc>
                <a:spcPct val="103333"/>
              </a:lnSpc>
              <a:spcBef>
                <a:spcPts val="0"/>
              </a:spcBef>
              <a:spcAft>
                <a:spcPts val="0"/>
              </a:spcAft>
              <a:buSzPts val="1400"/>
              <a:buNone/>
            </a:pPr>
            <a:r>
              <a:rPr lang="en-US"/>
              <a:t>BATCH NO: 44</a:t>
            </a:r>
            <a:endParaRPr/>
          </a:p>
        </p:txBody>
      </p:sp>
      <p:grpSp>
        <p:nvGrpSpPr>
          <p:cNvPr id="126" name="Google Shape;126;p14"/>
          <p:cNvGrpSpPr/>
          <p:nvPr/>
        </p:nvGrpSpPr>
        <p:grpSpPr>
          <a:xfrm>
            <a:off x="454826" y="3429095"/>
            <a:ext cx="2458427" cy="3217636"/>
            <a:chOff x="0" y="1189989"/>
            <a:chExt cx="2214600" cy="3217636"/>
          </a:xfrm>
        </p:grpSpPr>
        <p:sp>
          <p:nvSpPr>
            <p:cNvPr id="127" name="Google Shape;127;p14"/>
            <p:cNvSpPr/>
            <p:nvPr/>
          </p:nvSpPr>
          <p:spPr>
            <a:xfrm>
              <a:off x="0" y="1189989"/>
              <a:ext cx="22146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Level 1</a:t>
              </a:r>
              <a:endParaRPr>
                <a:solidFill>
                  <a:srgbClr val="FFFFFF"/>
                </a:solidFill>
                <a:latin typeface="Roboto"/>
                <a:ea typeface="Roboto"/>
                <a:cs typeface="Roboto"/>
                <a:sym typeface="Roboto"/>
              </a:endParaRPr>
            </a:p>
          </p:txBody>
        </p:sp>
        <p:sp>
          <p:nvSpPr>
            <p:cNvPr id="128" name="Google Shape;128;p14"/>
            <p:cNvSpPr txBox="1"/>
            <p:nvPr/>
          </p:nvSpPr>
          <p:spPr>
            <a:xfrm>
              <a:off x="2950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latin typeface="Roboto"/>
                  <a:ea typeface="Roboto"/>
                  <a:cs typeface="Roboto"/>
                  <a:sym typeface="Roboto"/>
                </a:rPr>
                <a:t>IMPORT LIBRARIES AND IMAGE</a:t>
              </a:r>
              <a:endParaRPr>
                <a:latin typeface="Roboto"/>
                <a:ea typeface="Roboto"/>
                <a:cs typeface="Roboto"/>
                <a:sym typeface="Roboto"/>
              </a:endParaRPr>
            </a:p>
          </p:txBody>
        </p:sp>
      </p:grpSp>
      <p:grpSp>
        <p:nvGrpSpPr>
          <p:cNvPr id="129" name="Google Shape;129;p14"/>
          <p:cNvGrpSpPr/>
          <p:nvPr/>
        </p:nvGrpSpPr>
        <p:grpSpPr>
          <a:xfrm>
            <a:off x="2526563" y="3429000"/>
            <a:ext cx="2036755" cy="3217850"/>
            <a:chOff x="1838325" y="1189775"/>
            <a:chExt cx="2064000" cy="3217850"/>
          </a:xfrm>
        </p:grpSpPr>
        <p:sp>
          <p:nvSpPr>
            <p:cNvPr id="130" name="Google Shape;130;p14"/>
            <p:cNvSpPr/>
            <p:nvPr/>
          </p:nvSpPr>
          <p:spPr>
            <a:xfrm>
              <a:off x="1838325" y="1189775"/>
              <a:ext cx="2064000" cy="669000"/>
            </a:xfrm>
            <a:prstGeom prst="chevron">
              <a:avLst>
                <a:gd fmla="val 50000" name="adj"/>
              </a:avLst>
            </a:prstGeom>
            <a:solidFill>
              <a:srgbClr val="A72A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Level 2</a:t>
              </a:r>
              <a:endParaRPr>
                <a:solidFill>
                  <a:srgbClr val="FFFFFF"/>
                </a:solidFill>
                <a:latin typeface="Roboto"/>
                <a:ea typeface="Roboto"/>
                <a:cs typeface="Roboto"/>
                <a:sym typeface="Roboto"/>
              </a:endParaRPr>
            </a:p>
          </p:txBody>
        </p:sp>
        <p:sp>
          <p:nvSpPr>
            <p:cNvPr id="131" name="Google Shape;131;p14"/>
            <p:cNvSpPr txBox="1"/>
            <p:nvPr/>
          </p:nvSpPr>
          <p:spPr>
            <a:xfrm>
              <a:off x="20172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latin typeface="Roboto"/>
                  <a:ea typeface="Roboto"/>
                  <a:cs typeface="Roboto"/>
                  <a:sym typeface="Roboto"/>
                </a:rPr>
                <a:t>PREPROCESSING</a:t>
              </a:r>
              <a:endParaRPr>
                <a:latin typeface="Roboto"/>
                <a:ea typeface="Roboto"/>
                <a:cs typeface="Roboto"/>
                <a:sym typeface="Roboto"/>
              </a:endParaRPr>
            </a:p>
          </p:txBody>
        </p:sp>
      </p:grpSp>
      <p:grpSp>
        <p:nvGrpSpPr>
          <p:cNvPr id="132" name="Google Shape;132;p14"/>
          <p:cNvGrpSpPr/>
          <p:nvPr/>
        </p:nvGrpSpPr>
        <p:grpSpPr>
          <a:xfrm>
            <a:off x="4202421" y="3428988"/>
            <a:ext cx="2361422" cy="3217850"/>
            <a:chOff x="3516750" y="1189775"/>
            <a:chExt cx="2064000" cy="3217850"/>
          </a:xfrm>
        </p:grpSpPr>
        <p:sp>
          <p:nvSpPr>
            <p:cNvPr id="133" name="Google Shape;133;p14"/>
            <p:cNvSpPr/>
            <p:nvPr/>
          </p:nvSpPr>
          <p:spPr>
            <a:xfrm>
              <a:off x="3516750" y="1189775"/>
              <a:ext cx="20640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Level 3</a:t>
              </a:r>
              <a:endParaRPr>
                <a:solidFill>
                  <a:srgbClr val="FFFFFF"/>
                </a:solidFill>
                <a:latin typeface="Roboto"/>
                <a:ea typeface="Roboto"/>
                <a:cs typeface="Roboto"/>
                <a:sym typeface="Roboto"/>
              </a:endParaRPr>
            </a:p>
          </p:txBody>
        </p:sp>
        <p:sp>
          <p:nvSpPr>
            <p:cNvPr id="134" name="Google Shape;134;p14"/>
            <p:cNvSpPr txBox="1"/>
            <p:nvPr/>
          </p:nvSpPr>
          <p:spPr>
            <a:xfrm>
              <a:off x="37394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latin typeface="Roboto"/>
                  <a:ea typeface="Roboto"/>
                  <a:cs typeface="Roboto"/>
                  <a:sym typeface="Roboto"/>
                </a:rPr>
                <a:t>LOCALIZATION OF PLATE</a:t>
              </a:r>
              <a:endParaRPr>
                <a:latin typeface="Roboto"/>
                <a:ea typeface="Roboto"/>
                <a:cs typeface="Roboto"/>
                <a:sym typeface="Roboto"/>
              </a:endParaRPr>
            </a:p>
          </p:txBody>
        </p:sp>
      </p:grpSp>
      <p:grpSp>
        <p:nvGrpSpPr>
          <p:cNvPr id="135" name="Google Shape;135;p14"/>
          <p:cNvGrpSpPr/>
          <p:nvPr/>
        </p:nvGrpSpPr>
        <p:grpSpPr>
          <a:xfrm>
            <a:off x="6110523" y="3429000"/>
            <a:ext cx="2591352" cy="3217850"/>
            <a:chOff x="5195350" y="1189775"/>
            <a:chExt cx="2064000" cy="3217850"/>
          </a:xfrm>
        </p:grpSpPr>
        <p:sp>
          <p:nvSpPr>
            <p:cNvPr id="136" name="Google Shape;136;p14"/>
            <p:cNvSpPr/>
            <p:nvPr/>
          </p:nvSpPr>
          <p:spPr>
            <a:xfrm>
              <a:off x="5195350" y="1189775"/>
              <a:ext cx="2064000" cy="669000"/>
            </a:xfrm>
            <a:prstGeom prst="chevron">
              <a:avLst>
                <a:gd fmla="val 50000" name="adj"/>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Level 4</a:t>
              </a:r>
              <a:endParaRPr>
                <a:solidFill>
                  <a:srgbClr val="FFFFFF"/>
                </a:solidFill>
                <a:latin typeface="Roboto"/>
                <a:ea typeface="Roboto"/>
                <a:cs typeface="Roboto"/>
                <a:sym typeface="Roboto"/>
              </a:endParaRPr>
            </a:p>
          </p:txBody>
        </p:sp>
        <p:sp>
          <p:nvSpPr>
            <p:cNvPr id="137" name="Google Shape;137;p14"/>
            <p:cNvSpPr txBox="1"/>
            <p:nvPr/>
          </p:nvSpPr>
          <p:spPr>
            <a:xfrm>
              <a:off x="54616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latin typeface="Roboto"/>
                  <a:ea typeface="Roboto"/>
                  <a:cs typeface="Roboto"/>
                  <a:sym typeface="Roboto"/>
                </a:rPr>
                <a:t>TEXT RECOGNITION</a:t>
              </a:r>
              <a:endParaRPr>
                <a:latin typeface="Roboto"/>
                <a:ea typeface="Roboto"/>
                <a:cs typeface="Roboto"/>
                <a:sym typeface="Robo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5"/>
          <p:cNvSpPr txBox="1"/>
          <p:nvPr>
            <p:ph type="title"/>
          </p:nvPr>
        </p:nvSpPr>
        <p:spPr>
          <a:xfrm>
            <a:off x="823475" y="741550"/>
            <a:ext cx="5970000" cy="10311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US" sz="1800"/>
              <a:t>Data Flow diagram</a:t>
            </a:r>
            <a:endParaRPr sz="1800"/>
          </a:p>
        </p:txBody>
      </p:sp>
      <p:sp>
        <p:nvSpPr>
          <p:cNvPr id="144" name="Google Shape;144;p15"/>
          <p:cNvSpPr txBox="1"/>
          <p:nvPr>
            <p:ph idx="12" type="sldNum"/>
          </p:nvPr>
        </p:nvSpPr>
        <p:spPr>
          <a:xfrm>
            <a:off x="8496554" y="6475983"/>
            <a:ext cx="128400" cy="177900"/>
          </a:xfrm>
          <a:prstGeom prst="rect">
            <a:avLst/>
          </a:prstGeom>
        </p:spPr>
        <p:txBody>
          <a:bodyPr anchorCtr="0" anchor="t" bIns="0" lIns="0" spcFirstLastPara="1" rIns="0" wrap="square" tIns="0">
            <a:noAutofit/>
          </a:bodyPr>
          <a:lstStyle/>
          <a:p>
            <a:pPr indent="0" lvl="0" marL="25400" rtl="0" algn="l">
              <a:spcBef>
                <a:spcPts val="0"/>
              </a:spcBef>
              <a:spcAft>
                <a:spcPts val="0"/>
              </a:spcAft>
              <a:buClr>
                <a:srgbClr val="000000"/>
              </a:buClr>
              <a:buSzPts val="1200"/>
              <a:buFont typeface="Arial"/>
              <a:buNone/>
            </a:pPr>
            <a:fld id="{00000000-1234-1234-1234-123412341234}" type="slidenum">
              <a:rPr lang="en-US"/>
              <a:t>‹#›</a:t>
            </a:fld>
            <a:endParaRPr/>
          </a:p>
        </p:txBody>
      </p:sp>
      <p:grpSp>
        <p:nvGrpSpPr>
          <p:cNvPr id="145" name="Google Shape;145;p15"/>
          <p:cNvGrpSpPr/>
          <p:nvPr/>
        </p:nvGrpSpPr>
        <p:grpSpPr>
          <a:xfrm>
            <a:off x="1593013" y="4411310"/>
            <a:ext cx="5957975" cy="643500"/>
            <a:chOff x="1593000" y="2322568"/>
            <a:chExt cx="5957975" cy="643500"/>
          </a:xfrm>
        </p:grpSpPr>
        <p:sp>
          <p:nvSpPr>
            <p:cNvPr id="146" name="Google Shape;146;p1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000">
                  <a:solidFill>
                    <a:srgbClr val="FFFFFF"/>
                  </a:solidFill>
                  <a:latin typeface="Roboto Medium"/>
                  <a:ea typeface="Roboto Medium"/>
                  <a:cs typeface="Roboto Medium"/>
                  <a:sym typeface="Roboto Medium"/>
                </a:rPr>
                <a:t>Character Recognition</a:t>
              </a:r>
              <a:endParaRPr sz="1000">
                <a:solidFill>
                  <a:srgbClr val="FFFFFF"/>
                </a:solidFill>
                <a:latin typeface="Roboto"/>
                <a:ea typeface="Roboto"/>
                <a:cs typeface="Roboto"/>
                <a:sym typeface="Roboto"/>
              </a:endParaRPr>
            </a:p>
          </p:txBody>
        </p:sp>
        <p:sp>
          <p:nvSpPr>
            <p:cNvPr id="150" name="Google Shape;150;p15"/>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152" name="Google Shape;152;p1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US" sz="800">
                  <a:solidFill>
                    <a:srgbClr val="A72A1E"/>
                  </a:solidFill>
                  <a:latin typeface="Roboto"/>
                  <a:ea typeface="Roboto"/>
                  <a:cs typeface="Roboto"/>
                  <a:sym typeface="Roboto"/>
                </a:rPr>
                <a:t>Using </a:t>
              </a:r>
              <a:r>
                <a:rPr lang="en-US" sz="800">
                  <a:solidFill>
                    <a:srgbClr val="A72A1E"/>
                  </a:solidFill>
                  <a:latin typeface="Roboto"/>
                  <a:ea typeface="Roboto"/>
                  <a:cs typeface="Roboto"/>
                  <a:sym typeface="Roboto"/>
                </a:rPr>
                <a:t>pytesseract</a:t>
              </a:r>
              <a:endParaRPr sz="800">
                <a:solidFill>
                  <a:srgbClr val="A72A1E"/>
                </a:solidFill>
                <a:latin typeface="Roboto"/>
                <a:ea typeface="Roboto"/>
                <a:cs typeface="Roboto"/>
                <a:sym typeface="Roboto"/>
              </a:endParaRPr>
            </a:p>
          </p:txBody>
        </p:sp>
      </p:grpSp>
      <p:grpSp>
        <p:nvGrpSpPr>
          <p:cNvPr id="153" name="Google Shape;153;p15"/>
          <p:cNvGrpSpPr/>
          <p:nvPr/>
        </p:nvGrpSpPr>
        <p:grpSpPr>
          <a:xfrm>
            <a:off x="1593013" y="3756443"/>
            <a:ext cx="5957975" cy="643500"/>
            <a:chOff x="1593000" y="2322568"/>
            <a:chExt cx="5957975" cy="643500"/>
          </a:xfrm>
        </p:grpSpPr>
        <p:sp>
          <p:nvSpPr>
            <p:cNvPr id="154" name="Google Shape;154;p1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000">
                  <a:solidFill>
                    <a:srgbClr val="FFFFFF"/>
                  </a:solidFill>
                  <a:latin typeface="Roboto Medium"/>
                  <a:ea typeface="Roboto Medium"/>
                  <a:cs typeface="Roboto Medium"/>
                  <a:sym typeface="Roboto Medium"/>
                </a:rPr>
                <a:t>Plate Localization</a:t>
              </a:r>
              <a:endParaRPr sz="1000">
                <a:solidFill>
                  <a:srgbClr val="FFFFFF"/>
                </a:solidFill>
                <a:latin typeface="Roboto"/>
                <a:ea typeface="Roboto"/>
                <a:cs typeface="Roboto"/>
                <a:sym typeface="Roboto"/>
              </a:endParaRPr>
            </a:p>
          </p:txBody>
        </p:sp>
        <p:sp>
          <p:nvSpPr>
            <p:cNvPr id="158" name="Google Shape;158;p15"/>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160" name="Google Shape;160;p1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US" sz="800">
                  <a:solidFill>
                    <a:srgbClr val="A72A1E"/>
                  </a:solidFill>
                  <a:latin typeface="Roboto"/>
                  <a:ea typeface="Roboto"/>
                  <a:cs typeface="Roboto"/>
                  <a:sym typeface="Roboto"/>
                </a:rPr>
                <a:t>Canny edge detection</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US" sz="800">
                  <a:solidFill>
                    <a:srgbClr val="A72A1E"/>
                  </a:solidFill>
                  <a:latin typeface="Roboto"/>
                  <a:ea typeface="Roboto"/>
                  <a:cs typeface="Roboto"/>
                  <a:sym typeface="Roboto"/>
                </a:rPr>
                <a:t>Area, perimeter, shape</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US" sz="800">
                  <a:solidFill>
                    <a:srgbClr val="A72A1E"/>
                  </a:solidFill>
                  <a:latin typeface="Roboto"/>
                  <a:ea typeface="Roboto"/>
                  <a:cs typeface="Roboto"/>
                  <a:sym typeface="Roboto"/>
                </a:rPr>
                <a:t>Finding contour</a:t>
              </a:r>
              <a:endParaRPr sz="800">
                <a:solidFill>
                  <a:srgbClr val="A72A1E"/>
                </a:solidFill>
                <a:latin typeface="Roboto"/>
                <a:ea typeface="Roboto"/>
                <a:cs typeface="Roboto"/>
                <a:sym typeface="Roboto"/>
              </a:endParaRPr>
            </a:p>
            <a:p>
              <a:pPr indent="0" lvl="0" marL="457200" rtl="0" algn="l">
                <a:lnSpc>
                  <a:spcPct val="115000"/>
                </a:lnSpc>
                <a:spcBef>
                  <a:spcPts val="0"/>
                </a:spcBef>
                <a:spcAft>
                  <a:spcPts val="0"/>
                </a:spcAft>
                <a:buNone/>
              </a:pPr>
              <a:r>
                <a:t/>
              </a:r>
              <a:endParaRPr sz="800">
                <a:solidFill>
                  <a:srgbClr val="A72A1E"/>
                </a:solidFill>
                <a:latin typeface="Roboto"/>
                <a:ea typeface="Roboto"/>
                <a:cs typeface="Roboto"/>
                <a:sym typeface="Roboto"/>
              </a:endParaRPr>
            </a:p>
          </p:txBody>
        </p:sp>
      </p:grpSp>
      <p:grpSp>
        <p:nvGrpSpPr>
          <p:cNvPr id="161" name="Google Shape;161;p15"/>
          <p:cNvGrpSpPr/>
          <p:nvPr/>
        </p:nvGrpSpPr>
        <p:grpSpPr>
          <a:xfrm>
            <a:off x="1593013" y="3101549"/>
            <a:ext cx="5957975" cy="643500"/>
            <a:chOff x="1593000" y="2322568"/>
            <a:chExt cx="5957975" cy="643500"/>
          </a:xfrm>
        </p:grpSpPr>
        <p:sp>
          <p:nvSpPr>
            <p:cNvPr id="162" name="Google Shape;162;p1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000">
                  <a:solidFill>
                    <a:srgbClr val="FFFFFF"/>
                  </a:solidFill>
                  <a:latin typeface="Roboto Medium"/>
                  <a:ea typeface="Roboto Medium"/>
                  <a:cs typeface="Roboto Medium"/>
                  <a:sym typeface="Roboto Medium"/>
                </a:rPr>
                <a:t>Pre-processing</a:t>
              </a:r>
              <a:endParaRPr sz="1000">
                <a:solidFill>
                  <a:srgbClr val="FFFFFF"/>
                </a:solidFill>
                <a:latin typeface="Roboto"/>
                <a:ea typeface="Roboto"/>
                <a:cs typeface="Roboto"/>
                <a:sym typeface="Roboto"/>
              </a:endParaRPr>
            </a:p>
          </p:txBody>
        </p:sp>
        <p:sp>
          <p:nvSpPr>
            <p:cNvPr id="166" name="Google Shape;166;p15"/>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168" name="Google Shape;168;p1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US" sz="800">
                  <a:solidFill>
                    <a:srgbClr val="A72A1E"/>
                  </a:solidFill>
                  <a:latin typeface="Roboto"/>
                  <a:ea typeface="Roboto"/>
                  <a:cs typeface="Roboto"/>
                  <a:sym typeface="Roboto"/>
                </a:rPr>
                <a:t>RGB to gray</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US" sz="800">
                  <a:solidFill>
                    <a:srgbClr val="A72A1E"/>
                  </a:solidFill>
                  <a:latin typeface="Roboto"/>
                  <a:ea typeface="Roboto"/>
                  <a:cs typeface="Roboto"/>
                  <a:sym typeface="Roboto"/>
                </a:rPr>
                <a:t>Bilateral filter</a:t>
              </a:r>
              <a:endParaRPr sz="800">
                <a:solidFill>
                  <a:srgbClr val="A72A1E"/>
                </a:solidFill>
                <a:latin typeface="Roboto"/>
                <a:ea typeface="Roboto"/>
                <a:cs typeface="Roboto"/>
                <a:sym typeface="Roboto"/>
              </a:endParaRPr>
            </a:p>
            <a:p>
              <a:pPr indent="0" lvl="0" marL="457200" rtl="0" algn="l">
                <a:lnSpc>
                  <a:spcPct val="115000"/>
                </a:lnSpc>
                <a:spcBef>
                  <a:spcPts val="0"/>
                </a:spcBef>
                <a:spcAft>
                  <a:spcPts val="0"/>
                </a:spcAft>
                <a:buNone/>
              </a:pPr>
              <a:r>
                <a:t/>
              </a:r>
              <a:endParaRPr sz="800">
                <a:solidFill>
                  <a:srgbClr val="A72A1E"/>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A72A1E"/>
                </a:solidFill>
                <a:latin typeface="Roboto"/>
                <a:ea typeface="Roboto"/>
                <a:cs typeface="Roboto"/>
                <a:sym typeface="Roboto"/>
              </a:endParaRPr>
            </a:p>
          </p:txBody>
        </p:sp>
      </p:grpSp>
      <p:grpSp>
        <p:nvGrpSpPr>
          <p:cNvPr id="169" name="Google Shape;169;p15"/>
          <p:cNvGrpSpPr/>
          <p:nvPr/>
        </p:nvGrpSpPr>
        <p:grpSpPr>
          <a:xfrm>
            <a:off x="1593013" y="2446690"/>
            <a:ext cx="5957975" cy="643500"/>
            <a:chOff x="1593000" y="2322568"/>
            <a:chExt cx="5957975" cy="643500"/>
          </a:xfrm>
        </p:grpSpPr>
        <p:sp>
          <p:nvSpPr>
            <p:cNvPr id="170" name="Google Shape;170;p1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000">
                  <a:solidFill>
                    <a:srgbClr val="FFFFFF"/>
                  </a:solidFill>
                  <a:latin typeface="Roboto"/>
                  <a:ea typeface="Roboto"/>
                  <a:cs typeface="Roboto"/>
                  <a:sym typeface="Roboto"/>
                </a:rPr>
                <a:t>Fetch Image</a:t>
              </a:r>
              <a:endParaRPr sz="1000">
                <a:solidFill>
                  <a:srgbClr val="FFFFFF"/>
                </a:solidFill>
                <a:latin typeface="Roboto"/>
                <a:ea typeface="Roboto"/>
                <a:cs typeface="Roboto"/>
                <a:sym typeface="Roboto"/>
              </a:endParaRPr>
            </a:p>
          </p:txBody>
        </p:sp>
        <p:sp>
          <p:nvSpPr>
            <p:cNvPr id="174" name="Google Shape;174;p15"/>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176" name="Google Shape;176;p1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US" sz="800">
                  <a:solidFill>
                    <a:srgbClr val="A72A1E"/>
                  </a:solidFill>
                  <a:latin typeface="Roboto"/>
                  <a:ea typeface="Roboto"/>
                  <a:cs typeface="Roboto"/>
                  <a:sym typeface="Roboto"/>
                </a:rPr>
                <a:t>OpenCV</a:t>
              </a:r>
              <a:endParaRPr sz="800">
                <a:solidFill>
                  <a:srgbClr val="A72A1E"/>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3F3F3"/>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